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7"/>
  </p:notesMasterIdLst>
  <p:sldIdLst>
    <p:sldId id="256" r:id="rId2"/>
    <p:sldId id="267" r:id="rId3"/>
    <p:sldId id="272" r:id="rId4"/>
    <p:sldId id="445" r:id="rId5"/>
    <p:sldId id="454" r:id="rId6"/>
    <p:sldId id="444" r:id="rId7"/>
    <p:sldId id="309" r:id="rId8"/>
    <p:sldId id="263" r:id="rId9"/>
    <p:sldId id="264" r:id="rId10"/>
    <p:sldId id="458" r:id="rId11"/>
    <p:sldId id="441" r:id="rId12"/>
    <p:sldId id="440" r:id="rId13"/>
    <p:sldId id="442" r:id="rId14"/>
    <p:sldId id="438" r:id="rId15"/>
    <p:sldId id="279" r:id="rId16"/>
    <p:sldId id="286" r:id="rId17"/>
    <p:sldId id="296" r:id="rId18"/>
    <p:sldId id="284" r:id="rId19"/>
    <p:sldId id="275" r:id="rId20"/>
    <p:sldId id="271" r:id="rId21"/>
    <p:sldId id="439" r:id="rId22"/>
    <p:sldId id="297" r:id="rId23"/>
    <p:sldId id="276" r:id="rId24"/>
    <p:sldId id="447" r:id="rId25"/>
    <p:sldId id="467" r:id="rId26"/>
    <p:sldId id="468" r:id="rId27"/>
    <p:sldId id="457" r:id="rId28"/>
    <p:sldId id="465" r:id="rId29"/>
    <p:sldId id="466" r:id="rId30"/>
    <p:sldId id="460" r:id="rId31"/>
    <p:sldId id="451" r:id="rId32"/>
    <p:sldId id="437" r:id="rId33"/>
    <p:sldId id="268" r:id="rId34"/>
    <p:sldId id="443" r:id="rId35"/>
    <p:sldId id="461" r:id="rId36"/>
    <p:sldId id="455" r:id="rId37"/>
    <p:sldId id="469" r:id="rId38"/>
    <p:sldId id="462" r:id="rId39"/>
    <p:sldId id="463" r:id="rId40"/>
    <p:sldId id="464" r:id="rId41"/>
    <p:sldId id="452" r:id="rId42"/>
    <p:sldId id="456" r:id="rId43"/>
    <p:sldId id="453" r:id="rId44"/>
    <p:sldId id="446" r:id="rId45"/>
    <p:sldId id="448" r:id="rId46"/>
    <p:sldId id="459" r:id="rId47"/>
    <p:sldId id="471" r:id="rId48"/>
    <p:sldId id="470" r:id="rId49"/>
    <p:sldId id="472" r:id="rId50"/>
    <p:sldId id="473" r:id="rId51"/>
    <p:sldId id="259" r:id="rId52"/>
    <p:sldId id="262" r:id="rId53"/>
    <p:sldId id="411" r:id="rId54"/>
    <p:sldId id="277" r:id="rId55"/>
    <p:sldId id="27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603" autoAdjust="0"/>
    <p:restoredTop sz="66912" autoAdjust="0"/>
  </p:normalViewPr>
  <p:slideViewPr>
    <p:cSldViewPr snapToGrid="0">
      <p:cViewPr varScale="1">
        <p:scale>
          <a:sx n="104" d="100"/>
          <a:sy n="104" d="100"/>
        </p:scale>
        <p:origin x="114" y="264"/>
      </p:cViewPr>
      <p:guideLst/>
    </p:cSldViewPr>
  </p:slideViewPr>
  <p:outlineViewPr>
    <p:cViewPr>
      <p:scale>
        <a:sx n="33" d="100"/>
        <a:sy n="33" d="100"/>
      </p:scale>
      <p:origin x="0" y="-1303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42EC43-AA5F-4C5F-8097-19FB9AEA5E4F}"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E8B5F-9835-4FEA-87A7-BEF6D8F0C496}" type="slidenum">
              <a:rPr lang="en-US" smtClean="0"/>
              <a:t>‹#›</a:t>
            </a:fld>
            <a:endParaRPr lang="en-US"/>
          </a:p>
        </p:txBody>
      </p:sp>
    </p:spTree>
    <p:extLst>
      <p:ext uri="{BB962C8B-B14F-4D97-AF65-F5344CB8AC3E}">
        <p14:creationId xmlns:p14="http://schemas.microsoft.com/office/powerpoint/2010/main" val="1082454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4E8B5F-9835-4FEA-87A7-BEF6D8F0C496}" type="slidenum">
              <a:rPr lang="en-US" smtClean="0"/>
              <a:t>1</a:t>
            </a:fld>
            <a:endParaRPr lang="en-US"/>
          </a:p>
        </p:txBody>
      </p:sp>
    </p:spTree>
    <p:extLst>
      <p:ext uri="{BB962C8B-B14F-4D97-AF65-F5344CB8AC3E}">
        <p14:creationId xmlns:p14="http://schemas.microsoft.com/office/powerpoint/2010/main" val="2827403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u="none" strike="noStrike" baseline="0" dirty="0">
                <a:solidFill>
                  <a:srgbClr val="211D1E"/>
                </a:solidFill>
                <a:latin typeface="Arial" panose="020B0604020202020204" pitchFamily="34" charset="0"/>
              </a:rPr>
              <a:t>FIRST</a:t>
            </a:r>
            <a:r>
              <a:rPr lang="en-US" sz="1800" b="1" i="0" u="none" strike="noStrike" baseline="0" dirty="0">
                <a:solidFill>
                  <a:srgbClr val="211D1E"/>
                </a:solidFill>
                <a:latin typeface="Arial" panose="020B0604020202020204" pitchFamily="34" charset="0"/>
              </a:rPr>
              <a:t>® Core Values </a:t>
            </a:r>
            <a:endParaRPr lang="en-US" sz="1800" b="0" i="0" u="none" strike="noStrike" baseline="0" dirty="0">
              <a:solidFill>
                <a:srgbClr val="211D1E"/>
              </a:solidFill>
              <a:latin typeface="Arial" panose="020B0604020202020204" pitchFamily="34" charset="0"/>
            </a:endParaRPr>
          </a:p>
          <a:p>
            <a:r>
              <a:rPr lang="en-US" sz="1800" b="0" i="0" u="none" strike="noStrike" baseline="0" dirty="0">
                <a:solidFill>
                  <a:srgbClr val="211D1E"/>
                </a:solidFill>
                <a:latin typeface="Arial" panose="020B0604020202020204" pitchFamily="34" charset="0"/>
              </a:rPr>
              <a:t>The </a:t>
            </a:r>
            <a:r>
              <a:rPr lang="en-US" sz="1800" b="0" i="1" u="none" strike="noStrike" baseline="0" dirty="0">
                <a:solidFill>
                  <a:srgbClr val="211D1E"/>
                </a:solidFill>
                <a:latin typeface="Arial" panose="020B0604020202020204" pitchFamily="34" charset="0"/>
              </a:rPr>
              <a:t>FIRST</a:t>
            </a:r>
            <a:r>
              <a:rPr lang="en-US" sz="1800" b="0" i="0" u="none" strike="noStrike" baseline="0" dirty="0">
                <a:solidFill>
                  <a:srgbClr val="211D1E"/>
                </a:solidFill>
                <a:latin typeface="Arial" panose="020B0604020202020204" pitchFamily="34" charset="0"/>
              </a:rPr>
              <a:t>® Core Values are the cornerstones of the program. They are among the fundamental elements of </a:t>
            </a:r>
            <a:r>
              <a:rPr lang="en-US" sz="1800" b="0" i="1" u="none" strike="noStrike" baseline="0" dirty="0">
                <a:solidFill>
                  <a:srgbClr val="211D1E"/>
                </a:solidFill>
                <a:latin typeface="Arial" panose="020B0604020202020204" pitchFamily="34" charset="0"/>
              </a:rPr>
              <a:t>FIRST </a:t>
            </a:r>
            <a:r>
              <a:rPr lang="en-US" sz="1800" b="0" i="0" u="none" strike="noStrike" baseline="0" dirty="0">
                <a:solidFill>
                  <a:srgbClr val="211D1E"/>
                </a:solidFill>
                <a:latin typeface="Arial" panose="020B0604020202020204" pitchFamily="34" charset="0"/>
              </a:rPr>
              <a:t>LEGO League. By embracing the Core Values, children use discovery and exploration of the theme in each session and learn that helping one another is the foundation of teamwork. It is important that the children have fun. The more playful the sessions are, the more motivated the children will be. </a:t>
            </a:r>
          </a:p>
          <a:p>
            <a:endParaRPr lang="en-US" sz="1800" b="0" i="1" u="none" strike="noStrike" baseline="0" dirty="0">
              <a:solidFill>
                <a:srgbClr val="211D1E"/>
              </a:solidFill>
              <a:latin typeface="Arial" panose="020B0604020202020204" pitchFamily="34" charset="0"/>
            </a:endParaRPr>
          </a:p>
          <a:p>
            <a:r>
              <a:rPr lang="en-US" sz="1800" b="0" i="1" u="none" strike="noStrike" baseline="0" dirty="0">
                <a:solidFill>
                  <a:srgbClr val="211D1E"/>
                </a:solidFill>
                <a:latin typeface="Arial" panose="020B0604020202020204" pitchFamily="34" charset="0"/>
              </a:rPr>
              <a:t>Gracious Professionalism</a:t>
            </a:r>
            <a:r>
              <a:rPr lang="en-US" sz="1800" b="0" i="0" u="none" strike="noStrike" baseline="0" dirty="0">
                <a:solidFill>
                  <a:srgbClr val="211D1E"/>
                </a:solidFill>
                <a:latin typeface="Arial" panose="020B0604020202020204" pitchFamily="34" charset="0"/>
              </a:rPr>
              <a:t>® is a way of doing things that encourages high-quality work, emphasizes the value of others, and respects individuals and the community. The team’s Core Values and </a:t>
            </a:r>
            <a:r>
              <a:rPr lang="en-US" sz="1800" b="0" i="1" u="none" strike="noStrike" baseline="0" dirty="0">
                <a:solidFill>
                  <a:srgbClr val="211D1E"/>
                </a:solidFill>
                <a:latin typeface="Arial" panose="020B0604020202020204" pitchFamily="34" charset="0"/>
              </a:rPr>
              <a:t>Gracious Professionalism </a:t>
            </a:r>
            <a:r>
              <a:rPr lang="en-US" sz="1800" b="0" i="0" u="none" strike="noStrike" baseline="0" dirty="0">
                <a:solidFill>
                  <a:srgbClr val="211D1E"/>
                </a:solidFill>
                <a:latin typeface="Arial" panose="020B0604020202020204" pitchFamily="34" charset="0"/>
              </a:rPr>
              <a:t>will be evaluated during Robot Game matches and during the judging session at the tournament. The team demonstrates </a:t>
            </a:r>
            <a:r>
              <a:rPr lang="en-US" sz="1800" b="0" i="1" u="none" strike="noStrike" baseline="0" dirty="0" err="1">
                <a:solidFill>
                  <a:srgbClr val="211D1E"/>
                </a:solidFill>
                <a:latin typeface="Arial" panose="020B0604020202020204" pitchFamily="34" charset="0"/>
              </a:rPr>
              <a:t>Coopertition</a:t>
            </a:r>
            <a:r>
              <a:rPr lang="en-US" sz="1800" b="0" i="0" u="none" strike="noStrike" baseline="0" dirty="0">
                <a:solidFill>
                  <a:srgbClr val="211D1E"/>
                </a:solidFill>
                <a:latin typeface="Arial" panose="020B0604020202020204" pitchFamily="34" charset="0"/>
              </a:rPr>
              <a:t>® by showing that learning is more important than winning and they can help others even as they compete. </a:t>
            </a:r>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7</a:t>
            </a:fld>
            <a:endParaRPr lang="en-US"/>
          </a:p>
        </p:txBody>
      </p:sp>
    </p:spTree>
    <p:extLst>
      <p:ext uri="{BB962C8B-B14F-4D97-AF65-F5344CB8AC3E}">
        <p14:creationId xmlns:p14="http://schemas.microsoft.com/office/powerpoint/2010/main" val="179347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4E8B5F-9835-4FEA-87A7-BEF6D8F0C496}" type="slidenum">
              <a:rPr lang="en-US" smtClean="0"/>
              <a:t>26</a:t>
            </a:fld>
            <a:endParaRPr lang="en-US"/>
          </a:p>
        </p:txBody>
      </p:sp>
    </p:spTree>
    <p:extLst>
      <p:ext uri="{BB962C8B-B14F-4D97-AF65-F5344CB8AC3E}">
        <p14:creationId xmlns:p14="http://schemas.microsoft.com/office/powerpoint/2010/main" val="2047491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4E8B5F-9835-4FEA-87A7-BEF6D8F0C496}" type="slidenum">
              <a:rPr lang="en-US" smtClean="0"/>
              <a:t>28</a:t>
            </a:fld>
            <a:endParaRPr lang="en-US"/>
          </a:p>
        </p:txBody>
      </p:sp>
    </p:spTree>
    <p:extLst>
      <p:ext uri="{BB962C8B-B14F-4D97-AF65-F5344CB8AC3E}">
        <p14:creationId xmlns:p14="http://schemas.microsoft.com/office/powerpoint/2010/main" val="121521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4E8B5F-9835-4FEA-87A7-BEF6D8F0C496}" type="slidenum">
              <a:rPr lang="en-US" smtClean="0"/>
              <a:t>37</a:t>
            </a:fld>
            <a:endParaRPr lang="en-US"/>
          </a:p>
        </p:txBody>
      </p:sp>
    </p:spTree>
    <p:extLst>
      <p:ext uri="{BB962C8B-B14F-4D97-AF65-F5344CB8AC3E}">
        <p14:creationId xmlns:p14="http://schemas.microsoft.com/office/powerpoint/2010/main" val="1914466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4E8B5F-9835-4FEA-87A7-BEF6D8F0C496}" type="slidenum">
              <a:rPr lang="en-US" smtClean="0"/>
              <a:t>46</a:t>
            </a:fld>
            <a:endParaRPr lang="en-US"/>
          </a:p>
        </p:txBody>
      </p:sp>
    </p:spTree>
    <p:extLst>
      <p:ext uri="{BB962C8B-B14F-4D97-AF65-F5344CB8AC3E}">
        <p14:creationId xmlns:p14="http://schemas.microsoft.com/office/powerpoint/2010/main" val="1857030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4E8B5F-9835-4FEA-87A7-BEF6D8F0C496}" type="slidenum">
              <a:rPr lang="en-US" smtClean="0"/>
              <a:t>55</a:t>
            </a:fld>
            <a:endParaRPr lang="en-US"/>
          </a:p>
        </p:txBody>
      </p:sp>
    </p:spTree>
    <p:extLst>
      <p:ext uri="{BB962C8B-B14F-4D97-AF65-F5344CB8AC3E}">
        <p14:creationId xmlns:p14="http://schemas.microsoft.com/office/powerpoint/2010/main" val="3187123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FC8A11-9BA8-4C67-A720-FBFBE73BB374}"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73696-D781-4594-8A72-346172FB2E8B}" type="slidenum">
              <a:rPr lang="en-US" smtClean="0"/>
              <a:t>‹#›</a:t>
            </a:fld>
            <a:endParaRPr lang="en-US"/>
          </a:p>
        </p:txBody>
      </p:sp>
    </p:spTree>
    <p:extLst>
      <p:ext uri="{BB962C8B-B14F-4D97-AF65-F5344CB8AC3E}">
        <p14:creationId xmlns:p14="http://schemas.microsoft.com/office/powerpoint/2010/main" val="2204155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FC8A11-9BA8-4C67-A720-FBFBE73BB374}"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73696-D781-4594-8A72-346172FB2E8B}" type="slidenum">
              <a:rPr lang="en-US" smtClean="0"/>
              <a:t>‹#›</a:t>
            </a:fld>
            <a:endParaRPr lang="en-US"/>
          </a:p>
        </p:txBody>
      </p:sp>
    </p:spTree>
    <p:extLst>
      <p:ext uri="{BB962C8B-B14F-4D97-AF65-F5344CB8AC3E}">
        <p14:creationId xmlns:p14="http://schemas.microsoft.com/office/powerpoint/2010/main" val="1081167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12FC8A11-9BA8-4C67-A720-FBFBE73BB374}" type="datetimeFigureOut">
              <a:rPr lang="en-US" smtClean="0"/>
              <a:t>9/6/2023</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10173696-D781-4594-8A72-346172FB2E8B}" type="slidenum">
              <a:rPr lang="en-US" smtClean="0"/>
              <a:t>‹#›</a:t>
            </a:fld>
            <a:endParaRPr lang="en-US"/>
          </a:p>
        </p:txBody>
      </p:sp>
    </p:spTree>
    <p:extLst>
      <p:ext uri="{BB962C8B-B14F-4D97-AF65-F5344CB8AC3E}">
        <p14:creationId xmlns:p14="http://schemas.microsoft.com/office/powerpoint/2010/main" val="4267194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LL Challeng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6D1B90-0E65-9F46-B5CA-31D21D7C3B70}"/>
              </a:ext>
            </a:extLst>
          </p:cNvPr>
          <p:cNvSpPr/>
          <p:nvPr userDrawn="1"/>
        </p:nvSpPr>
        <p:spPr>
          <a:xfrm>
            <a:off x="10611148" y="6139371"/>
            <a:ext cx="1171045" cy="45719"/>
          </a:xfrm>
          <a:prstGeom prst="rect">
            <a:avLst/>
          </a:prstGeom>
          <a:solidFill>
            <a:srgbClr val="EE3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0B9876EC-A9F7-9F45-AE59-5ECBB1FC43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8776" y="6289813"/>
            <a:ext cx="755789" cy="449039"/>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11586024" y="6559918"/>
            <a:ext cx="476073"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241066" y="6159514"/>
            <a:ext cx="10162775"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1065" y="6339275"/>
            <a:ext cx="1562179" cy="369145"/>
          </a:xfrm>
          <a:prstGeom prst="rect">
            <a:avLst/>
          </a:prstGeom>
        </p:spPr>
      </p:pic>
      <p:sp>
        <p:nvSpPr>
          <p:cNvPr id="9" name="Text Placeholder 14">
            <a:extLst>
              <a:ext uri="{FF2B5EF4-FFF2-40B4-BE49-F238E27FC236}">
                <a16:creationId xmlns:a16="http://schemas.microsoft.com/office/drawing/2014/main" id="{32D004C9-1722-3C49-AA73-B0A2E47BECEF}"/>
              </a:ext>
            </a:extLst>
          </p:cNvPr>
          <p:cNvSpPr>
            <a:spLocks noGrp="1"/>
          </p:cNvSpPr>
          <p:nvPr>
            <p:ph type="body" sz="quarter" idx="14"/>
          </p:nvPr>
        </p:nvSpPr>
        <p:spPr>
          <a:xfrm>
            <a:off x="838200" y="1909763"/>
            <a:ext cx="105156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F0294C1F-B68B-4946-B2C2-B402D357890C}"/>
              </a:ext>
            </a:extLst>
          </p:cNvPr>
          <p:cNvSpPr>
            <a:spLocks noGrp="1"/>
          </p:cNvSpPr>
          <p:nvPr>
            <p:ph type="title"/>
          </p:nvPr>
        </p:nvSpPr>
        <p:spPr>
          <a:xfrm>
            <a:off x="838200" y="365127"/>
            <a:ext cx="105156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C596ABF9-6C2C-754C-9957-63121EA440F3}"/>
              </a:ext>
            </a:extLst>
          </p:cNvPr>
          <p:cNvSpPr>
            <a:spLocks noGrp="1"/>
          </p:cNvSpPr>
          <p:nvPr>
            <p:ph type="body" sz="quarter" idx="13" hasCustomPrompt="1"/>
          </p:nvPr>
        </p:nvSpPr>
        <p:spPr>
          <a:xfrm>
            <a:off x="838200" y="1198880"/>
            <a:ext cx="105156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472979106"/>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FC8A11-9BA8-4C67-A720-FBFBE73BB374}"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73696-D781-4594-8A72-346172FB2E8B}" type="slidenum">
              <a:rPr lang="en-US" smtClean="0"/>
              <a:t>‹#›</a:t>
            </a:fld>
            <a:endParaRPr lang="en-US"/>
          </a:p>
        </p:txBody>
      </p:sp>
    </p:spTree>
    <p:extLst>
      <p:ext uri="{BB962C8B-B14F-4D97-AF65-F5344CB8AC3E}">
        <p14:creationId xmlns:p14="http://schemas.microsoft.com/office/powerpoint/2010/main" val="286700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12FC8A11-9BA8-4C67-A720-FBFBE73BB374}" type="datetimeFigureOut">
              <a:rPr lang="en-US" smtClean="0"/>
              <a:t>9/6/2023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0173696-D781-4594-8A72-346172FB2E8B}" type="slidenum">
              <a:rPr lang="en-US" smtClean="0"/>
              <a:t>‹#›</a:t>
            </a:fld>
            <a:endParaRPr lang="en-US"/>
          </a:p>
        </p:txBody>
      </p:sp>
    </p:spTree>
    <p:extLst>
      <p:ext uri="{BB962C8B-B14F-4D97-AF65-F5344CB8AC3E}">
        <p14:creationId xmlns:p14="http://schemas.microsoft.com/office/powerpoint/2010/main" val="195676528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FC8A11-9BA8-4C67-A720-FBFBE73BB374}"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73696-D781-4594-8A72-346172FB2E8B}" type="slidenum">
              <a:rPr lang="en-US" smtClean="0"/>
              <a:t>‹#›</a:t>
            </a:fld>
            <a:endParaRPr lang="en-US"/>
          </a:p>
        </p:txBody>
      </p:sp>
    </p:spTree>
    <p:extLst>
      <p:ext uri="{BB962C8B-B14F-4D97-AF65-F5344CB8AC3E}">
        <p14:creationId xmlns:p14="http://schemas.microsoft.com/office/powerpoint/2010/main" val="3720138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FC8A11-9BA8-4C67-A720-FBFBE73BB374}" type="datetimeFigureOut">
              <a:rPr lang="en-US" smtClean="0"/>
              <a:t>9/6/2023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173696-D781-4594-8A72-346172FB2E8B}" type="slidenum">
              <a:rPr lang="en-US" smtClean="0"/>
              <a:t>‹#›</a:t>
            </a:fld>
            <a:endParaRPr lang="en-US"/>
          </a:p>
        </p:txBody>
      </p:sp>
    </p:spTree>
    <p:extLst>
      <p:ext uri="{BB962C8B-B14F-4D97-AF65-F5344CB8AC3E}">
        <p14:creationId xmlns:p14="http://schemas.microsoft.com/office/powerpoint/2010/main" val="3110151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FC8A11-9BA8-4C67-A720-FBFBE73BB374}" type="datetimeFigureOut">
              <a:rPr lang="en-US" smtClean="0"/>
              <a:t>9/6/2023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173696-D781-4594-8A72-346172FB2E8B}" type="slidenum">
              <a:rPr lang="en-US" smtClean="0"/>
              <a:t>‹#›</a:t>
            </a:fld>
            <a:endParaRPr lang="en-US"/>
          </a:p>
        </p:txBody>
      </p:sp>
    </p:spTree>
    <p:extLst>
      <p:ext uri="{BB962C8B-B14F-4D97-AF65-F5344CB8AC3E}">
        <p14:creationId xmlns:p14="http://schemas.microsoft.com/office/powerpoint/2010/main" val="86111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FC8A11-9BA8-4C67-A720-FBFBE73BB374}" type="datetimeFigureOut">
              <a:rPr lang="en-US" smtClean="0"/>
              <a:t>9/6/2023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173696-D781-4594-8A72-346172FB2E8B}" type="slidenum">
              <a:rPr lang="en-US" smtClean="0"/>
              <a:t>‹#›</a:t>
            </a:fld>
            <a:endParaRPr lang="en-US"/>
          </a:p>
        </p:txBody>
      </p:sp>
    </p:spTree>
    <p:extLst>
      <p:ext uri="{BB962C8B-B14F-4D97-AF65-F5344CB8AC3E}">
        <p14:creationId xmlns:p14="http://schemas.microsoft.com/office/powerpoint/2010/main" val="4001286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FC8A11-9BA8-4C67-A720-FBFBE73BB374}"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73696-D781-4594-8A72-346172FB2E8B}" type="slidenum">
              <a:rPr lang="en-US" smtClean="0"/>
              <a:t>‹#›</a:t>
            </a:fld>
            <a:endParaRPr lang="en-US"/>
          </a:p>
        </p:txBody>
      </p:sp>
    </p:spTree>
    <p:extLst>
      <p:ext uri="{BB962C8B-B14F-4D97-AF65-F5344CB8AC3E}">
        <p14:creationId xmlns:p14="http://schemas.microsoft.com/office/powerpoint/2010/main" val="4071222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FC8A11-9BA8-4C67-A720-FBFBE73BB374}"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73696-D781-4594-8A72-346172FB2E8B}" type="slidenum">
              <a:rPr lang="en-US" smtClean="0"/>
              <a:t>‹#›</a:t>
            </a:fld>
            <a:endParaRPr lang="en-US"/>
          </a:p>
        </p:txBody>
      </p:sp>
    </p:spTree>
    <p:extLst>
      <p:ext uri="{BB962C8B-B14F-4D97-AF65-F5344CB8AC3E}">
        <p14:creationId xmlns:p14="http://schemas.microsoft.com/office/powerpoint/2010/main" val="439982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12FC8A11-9BA8-4C67-A720-FBFBE73BB374}" type="datetimeFigureOut">
              <a:rPr lang="en-US" smtClean="0"/>
              <a:t>9/6/2023</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10173696-D781-4594-8A72-346172FB2E8B}" type="slidenum">
              <a:rPr lang="en-US" smtClean="0"/>
              <a:t>‹#›</a:t>
            </a:fld>
            <a:endParaRPr lang="en-US"/>
          </a:p>
        </p:txBody>
      </p:sp>
    </p:spTree>
    <p:extLst>
      <p:ext uri="{BB962C8B-B14F-4D97-AF65-F5344CB8AC3E}">
        <p14:creationId xmlns:p14="http://schemas.microsoft.com/office/powerpoint/2010/main" val="161463971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17/06/relationships/model3d" Target="../media/model3d1.glb"/><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emf"/><Relationship Id="rId7" Type="http://schemas.openxmlformats.org/officeDocument/2006/relationships/image" Target="../media/image54.png"/><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6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9.emf"/><Relationship Id="rId5" Type="http://schemas.openxmlformats.org/officeDocument/2006/relationships/oleObject" Target="../embeddings/oleObject3.bin"/><Relationship Id="rId4" Type="http://schemas.openxmlformats.org/officeDocument/2006/relationships/image" Target="../media/image58.emf"/></Relationships>
</file>

<file path=ppt/slides/_rels/slide2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oleObject" Target="../embeddings/oleObject4.bin"/><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sv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package" Target="../embeddings/Microsoft_Word_Document.docx"/><Relationship Id="rId1" Type="http://schemas.openxmlformats.org/officeDocument/2006/relationships/slideLayout" Target="../slideLayouts/slideLayout7.xml"/><Relationship Id="rId5" Type="http://schemas.openxmlformats.org/officeDocument/2006/relationships/image" Target="../media/image84.emf"/><Relationship Id="rId4" Type="http://schemas.openxmlformats.org/officeDocument/2006/relationships/package" Target="../embeddings/Microsoft_Word_Document1.docx"/></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package" Target="../embeddings/Microsoft_Word_Document2.docx"/><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2.png"/><Relationship Id="rId1" Type="http://schemas.openxmlformats.org/officeDocument/2006/relationships/slideLayout" Target="../slideLayouts/slideLayout8.xml"/><Relationship Id="rId4" Type="http://schemas.openxmlformats.org/officeDocument/2006/relationships/image" Target="../media/image91.jpeg"/></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g"/><Relationship Id="rId7" Type="http://schemas.openxmlformats.org/officeDocument/2006/relationships/image" Target="../media/image100.png"/><Relationship Id="rId2" Type="http://schemas.openxmlformats.org/officeDocument/2006/relationships/image" Target="../media/image95.jp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jpg"/><Relationship Id="rId10" Type="http://schemas.openxmlformats.org/officeDocument/2006/relationships/image" Target="../media/image103.jpeg"/><Relationship Id="rId4" Type="http://schemas.openxmlformats.org/officeDocument/2006/relationships/image" Target="../media/image97.jpg"/><Relationship Id="rId9" Type="http://schemas.openxmlformats.org/officeDocument/2006/relationships/image" Target="../media/image102.jpeg"/></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48.png"/><Relationship Id="rId7" Type="http://schemas.openxmlformats.org/officeDocument/2006/relationships/image" Target="../media/image9.pn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09.jpeg"/></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4.jpe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72910"/>
            <a:ext cx="11471565" cy="1739347"/>
          </a:xfrm>
        </p:spPr>
        <p:txBody>
          <a:bodyPr/>
          <a:lstStyle/>
          <a:p>
            <a:r>
              <a:rPr lang="en-US" b="1" dirty="0">
                <a:solidFill>
                  <a:srgbClr val="FF0000"/>
                </a:solidFill>
              </a:rPr>
              <a:t>Welcome to </a:t>
            </a:r>
            <a:br>
              <a:rPr lang="en-US" b="1" dirty="0">
                <a:solidFill>
                  <a:srgbClr val="FF0000"/>
                </a:solidFill>
              </a:rPr>
            </a:br>
            <a:r>
              <a:rPr lang="en-US" b="1" dirty="0">
                <a:solidFill>
                  <a:srgbClr val="FF0000"/>
                </a:solidFill>
              </a:rPr>
              <a:t>IPPOLITO </a:t>
            </a:r>
            <a:r>
              <a:rPr lang="en-US" b="1" dirty="0" err="1">
                <a:solidFill>
                  <a:srgbClr val="FF0000"/>
                </a:solidFill>
              </a:rPr>
              <a:t>Otterbots</a:t>
            </a:r>
            <a:r>
              <a:rPr lang="en-US" b="1" dirty="0">
                <a:solidFill>
                  <a:srgbClr val="FF0000"/>
                </a:solidFill>
              </a:rPr>
              <a:t> </a:t>
            </a:r>
          </a:p>
        </p:txBody>
      </p:sp>
      <p:sp>
        <p:nvSpPr>
          <p:cNvPr id="3" name="Subtitle 2"/>
          <p:cNvSpPr>
            <a:spLocks noGrp="1"/>
          </p:cNvSpPr>
          <p:nvPr>
            <p:ph type="subTitle" idx="1"/>
          </p:nvPr>
        </p:nvSpPr>
        <p:spPr>
          <a:xfrm>
            <a:off x="4384826" y="3905711"/>
            <a:ext cx="6268823" cy="2839684"/>
          </a:xfrm>
        </p:spPr>
        <p:txBody>
          <a:bodyPr>
            <a:normAutofit fontScale="85000" lnSpcReduction="10000"/>
          </a:bodyPr>
          <a:lstStyle/>
          <a:p>
            <a:r>
              <a:rPr lang="en-US" sz="4800" b="1" dirty="0"/>
              <a:t>Coaches </a:t>
            </a:r>
          </a:p>
          <a:p>
            <a:pPr algn="l"/>
            <a:r>
              <a:rPr lang="en-US" sz="4800" b="1" dirty="0"/>
              <a:t>Mrs. Melton     Mr. Melton</a:t>
            </a:r>
          </a:p>
          <a:p>
            <a:pPr algn="l"/>
            <a:r>
              <a:rPr lang="en-US" sz="4800" b="1" dirty="0"/>
              <a:t>Mrs. Graves      Miss Pang</a:t>
            </a:r>
          </a:p>
          <a:p>
            <a:pPr algn="l"/>
            <a:r>
              <a:rPr lang="en-US" sz="4800" b="1" dirty="0"/>
              <a:t>Mr. Scruggs      Officer Vega</a:t>
            </a:r>
          </a:p>
          <a:p>
            <a:endParaRPr lang="en-US" sz="4800" b="1" dirty="0"/>
          </a:p>
        </p:txBody>
      </p:sp>
      <p:pic>
        <p:nvPicPr>
          <p:cNvPr id="18" name="Picture 17" descr="Image result for ippolito elementary logo">
            <a:extLst>
              <a:ext uri="{FF2B5EF4-FFF2-40B4-BE49-F238E27FC236}">
                <a16:creationId xmlns:a16="http://schemas.microsoft.com/office/drawing/2014/main" id="{80198BD9-024B-1A93-3176-A7CE9AEA1A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625" y="4658247"/>
            <a:ext cx="1889760" cy="1889760"/>
          </a:xfrm>
          <a:prstGeom prst="rect">
            <a:avLst/>
          </a:prstGeom>
          <a:noFill/>
          <a:ln>
            <a:noFill/>
          </a:ln>
        </p:spPr>
      </p:pic>
      <p:pic>
        <p:nvPicPr>
          <p:cNvPr id="19" name="Picture 18" descr="FIRST">
            <a:extLst>
              <a:ext uri="{FF2B5EF4-FFF2-40B4-BE49-F238E27FC236}">
                <a16:creationId xmlns:a16="http://schemas.microsoft.com/office/drawing/2014/main" id="{A2D6FF3A-E61F-C0EE-EAF2-26C0256CB1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23" y="165352"/>
            <a:ext cx="3971925" cy="1036955"/>
          </a:xfrm>
          <a:prstGeom prst="rect">
            <a:avLst/>
          </a:prstGeom>
          <a:noFill/>
          <a:ln>
            <a:noFill/>
          </a:ln>
        </p:spPr>
      </p:pic>
      <mc:AlternateContent xmlns:mc="http://schemas.openxmlformats.org/markup-compatibility/2006">
        <mc:Choice xmlns:am3d="http://schemas.microsoft.com/office/drawing/2017/model3d" Requires="am3d">
          <p:graphicFrame>
            <p:nvGraphicFramePr>
              <p:cNvPr id="4" name="Content Placeholder 4" descr="Rampaging T-Rex">
                <a:extLst>
                  <a:ext uri="{FF2B5EF4-FFF2-40B4-BE49-F238E27FC236}">
                    <a16:creationId xmlns:a16="http://schemas.microsoft.com/office/drawing/2014/main" id="{7AA7C094-DB9F-EBD3-9B41-0C7C6E3F6350}"/>
                  </a:ext>
                </a:extLst>
              </p:cNvPr>
              <p:cNvGraphicFramePr>
                <a:graphicFrameLocks noChangeAspect="1"/>
              </p:cNvGraphicFramePr>
              <p:nvPr>
                <p:extLst>
                  <p:ext uri="{D42A27DB-BD31-4B8C-83A1-F6EECF244321}">
                    <p14:modId xmlns:p14="http://schemas.microsoft.com/office/powerpoint/2010/main" val="696488881"/>
                  </p:ext>
                </p:extLst>
              </p:nvPr>
            </p:nvGraphicFramePr>
            <p:xfrm>
              <a:off x="9088980" y="2694916"/>
              <a:ext cx="3474454" cy="3754164"/>
            </p:xfrm>
            <a:graphic>
              <a:graphicData uri="http://schemas.microsoft.com/office/drawing/2017/model3d">
                <am3d:model3d r:embed="rId5">
                  <am3d:spPr>
                    <a:xfrm>
                      <a:off x="0" y="0"/>
                      <a:ext cx="3474454" cy="3754164"/>
                    </a:xfrm>
                    <a:prstGeom prst="rect">
                      <a:avLst/>
                    </a:prstGeom>
                  </am3d:spPr>
                  <am3d:camera>
                    <am3d:pos x="0" y="0" z="54598196"/>
                    <am3d:up dx="0" dy="36000000" dz="0"/>
                    <am3d:lookAt x="0" y="0" z="0"/>
                    <am3d:perspective fov="2700000"/>
                  </am3d:camera>
                  <am3d:trans>
                    <am3d:meterPerModelUnit n="77604" d="1000000"/>
                    <am3d:preTrans dx="-759252" dy="-7313658" dz="524888"/>
                    <am3d:scale>
                      <am3d:sx n="1000000" d="1000000"/>
                      <am3d:sy n="1000000" d="1000000"/>
                      <am3d:sz n="1000000" d="1000000"/>
                    </am3d:scale>
                    <am3d:rot/>
                    <am3d:postTrans dx="0" dy="0" dz="0"/>
                  </am3d:trans>
                  <am3d:raster rName="Office3DRenderer" rVer="16.0.8326">
                    <am3d:blip r:embed="rId6"/>
                  </am3d:raster>
                  <am3d:extLst>
                    <a:ext uri="{9A65AA19-BECB-4387-8358-8AD5134E1D82}">
                      <a3danim:embedAnim xmlns:a3danim="http://schemas.microsoft.com/office/drawing/2018/animation/model3d" animId="0">
                        <a3danim:animPr length="9266" count="indefinite"/>
                      </a3danim:embedAnim>
                    </a:ext>
                    <a:ext uri="{E9DE012E-A134-456F-84FE-255F9AAD75C6}">
                      <a3danim:posterFrame xmlns:a3danim="http://schemas.microsoft.com/office/drawing/2018/animation/model3d" animId="0"/>
                    </a:ext>
                  </am3d:extLst>
                  <am3d:objViewport viewportSz="73093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Content Placeholder 4" descr="Rampaging T-Rex">
                <a:extLst>
                  <a:ext uri="{FF2B5EF4-FFF2-40B4-BE49-F238E27FC236}">
                    <a16:creationId xmlns:a16="http://schemas.microsoft.com/office/drawing/2014/main" id="{7AA7C094-DB9F-EBD3-9B41-0C7C6E3F6350}"/>
                  </a:ext>
                </a:extLst>
              </p:cNvPr>
              <p:cNvPicPr>
                <a:picLocks noGrp="1" noRot="1" noChangeAspect="1" noMove="1" noResize="1" noEditPoints="1" noAdjustHandles="1" noChangeArrowheads="1" noChangeShapeType="1" noCrop="1"/>
              </p:cNvPicPr>
              <p:nvPr/>
            </p:nvPicPr>
            <p:blipFill>
              <a:blip r:embed="rId6"/>
              <a:stretch>
                <a:fillRect/>
              </a:stretch>
            </p:blipFill>
            <p:spPr>
              <a:xfrm>
                <a:off x="9088980" y="2694916"/>
                <a:ext cx="3474454" cy="3754164"/>
              </a:xfrm>
              <a:prstGeom prst="rect">
                <a:avLst/>
              </a:prstGeom>
            </p:spPr>
          </p:pic>
        </mc:Fallback>
      </mc:AlternateContent>
      <p:sp>
        <p:nvSpPr>
          <p:cNvPr id="5" name="Star: 5 Points 4">
            <a:extLst>
              <a:ext uri="{FF2B5EF4-FFF2-40B4-BE49-F238E27FC236}">
                <a16:creationId xmlns:a16="http://schemas.microsoft.com/office/drawing/2014/main" id="{0D1BBE80-26AE-9F76-953E-DA09B06CB38B}"/>
              </a:ext>
            </a:extLst>
          </p:cNvPr>
          <p:cNvSpPr/>
          <p:nvPr/>
        </p:nvSpPr>
        <p:spPr>
          <a:xfrm>
            <a:off x="7179192" y="4546856"/>
            <a:ext cx="542722" cy="527901"/>
          </a:xfrm>
          <a:prstGeom prst="star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A871DCC6-56E0-F4DF-4E49-0957FB935451}"/>
              </a:ext>
            </a:extLst>
          </p:cNvPr>
          <p:cNvSpPr/>
          <p:nvPr/>
        </p:nvSpPr>
        <p:spPr>
          <a:xfrm>
            <a:off x="7162145" y="5168211"/>
            <a:ext cx="542722" cy="527901"/>
          </a:xfrm>
          <a:prstGeom prst="star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76CCE8C2-0090-4A79-B574-014239BAE01B}"/>
              </a:ext>
            </a:extLst>
          </p:cNvPr>
          <p:cNvSpPr/>
          <p:nvPr/>
        </p:nvSpPr>
        <p:spPr>
          <a:xfrm>
            <a:off x="7179192" y="5897125"/>
            <a:ext cx="542722" cy="527901"/>
          </a:xfrm>
          <a:prstGeom prst="star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descr="A picture containing person, wall, indoor, posing&#10;&#10;Description automatically generated">
            <a:extLst>
              <a:ext uri="{FF2B5EF4-FFF2-40B4-BE49-F238E27FC236}">
                <a16:creationId xmlns:a16="http://schemas.microsoft.com/office/drawing/2014/main" id="{64EC43DC-9441-00FF-8C8D-8C05B7D4895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34" t="4520" b="4520"/>
          <a:stretch/>
        </p:blipFill>
        <p:spPr>
          <a:xfrm>
            <a:off x="8260109" y="-11958"/>
            <a:ext cx="3886768" cy="2714891"/>
          </a:xfrm>
          <a:prstGeom prst="rect">
            <a:avLst/>
          </a:prstGeom>
        </p:spPr>
      </p:pic>
      <p:pic>
        <p:nvPicPr>
          <p:cNvPr id="10" name="Picture 9" descr="A couple of women posing for a photo in front of a counter&#10;&#10;Description automatically generated with low confidence">
            <a:extLst>
              <a:ext uri="{FF2B5EF4-FFF2-40B4-BE49-F238E27FC236}">
                <a16:creationId xmlns:a16="http://schemas.microsoft.com/office/drawing/2014/main" id="{95771D8A-F54B-A650-20D3-8E013AF8B1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75" y="3611419"/>
            <a:ext cx="4338319" cy="3253739"/>
          </a:xfrm>
          <a:prstGeom prst="rect">
            <a:avLst/>
          </a:prstGeom>
        </p:spPr>
      </p:pic>
    </p:spTree>
    <p:extLst>
      <p:ext uri="{BB962C8B-B14F-4D97-AF65-F5344CB8AC3E}">
        <p14:creationId xmlns:p14="http://schemas.microsoft.com/office/powerpoint/2010/main" val="240346711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9267" fill="hold"/>
                                        <p:tgtEl>
                                          <p:spTgt spid="4"/>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08E23-8CDE-2209-2E88-FDC498BE0FAB}"/>
              </a:ext>
            </a:extLst>
          </p:cNvPr>
          <p:cNvSpPr>
            <a:spLocks noGrp="1"/>
          </p:cNvSpPr>
          <p:nvPr>
            <p:ph type="title"/>
          </p:nvPr>
        </p:nvSpPr>
        <p:spPr/>
        <p:txBody>
          <a:bodyPr/>
          <a:lstStyle/>
          <a:p>
            <a:r>
              <a:rPr lang="en-US" b="1" dirty="0">
                <a:solidFill>
                  <a:srgbClr val="FF0000"/>
                </a:solidFill>
              </a:rPr>
              <a:t>Your robot’s energy journey</a:t>
            </a:r>
          </a:p>
        </p:txBody>
      </p:sp>
      <p:sp>
        <p:nvSpPr>
          <p:cNvPr id="3" name="Content Placeholder 2">
            <a:extLst>
              <a:ext uri="{FF2B5EF4-FFF2-40B4-BE49-F238E27FC236}">
                <a16:creationId xmlns:a16="http://schemas.microsoft.com/office/drawing/2014/main" id="{3F19A5F4-7DED-49DC-4DB4-32ED64E0206A}"/>
              </a:ext>
            </a:extLst>
          </p:cNvPr>
          <p:cNvSpPr>
            <a:spLocks noGrp="1"/>
          </p:cNvSpPr>
          <p:nvPr>
            <p:ph idx="1"/>
          </p:nvPr>
        </p:nvSpPr>
        <p:spPr/>
        <p:txBody>
          <a:bodyPr>
            <a:normAutofit fontScale="62500" lnSpcReduction="20000"/>
          </a:bodyPr>
          <a:lstStyle/>
          <a:p>
            <a:r>
              <a:rPr lang="en-US" sz="4400" b="1" dirty="0">
                <a:latin typeface="Arial" panose="020B0604020202020204" pitchFamily="34" charset="0"/>
                <a:cs typeface="Arial" panose="020B0604020202020204" pitchFamily="34" charset="0"/>
              </a:rPr>
              <a:t>Plug in robot to charge battery</a:t>
            </a:r>
          </a:p>
          <a:p>
            <a:pPr lvl="1"/>
            <a:r>
              <a:rPr lang="en-US" sz="4200" b="1" dirty="0">
                <a:latin typeface="Arial" panose="020B0604020202020204" pitchFamily="34" charset="0"/>
                <a:cs typeface="Arial" panose="020B0604020202020204" pitchFamily="34" charset="0"/>
              </a:rPr>
              <a:t>Problem – electrical wire above ground</a:t>
            </a:r>
          </a:p>
          <a:p>
            <a:pPr lvl="1"/>
            <a:r>
              <a:rPr lang="en-US" sz="4200" b="1" dirty="0">
                <a:latin typeface="Arial" panose="020B0604020202020204" pitchFamily="34" charset="0"/>
                <a:cs typeface="Arial" panose="020B0604020202020204" pitchFamily="34" charset="0"/>
              </a:rPr>
              <a:t>No Wind Turbines</a:t>
            </a:r>
          </a:p>
          <a:p>
            <a:r>
              <a:rPr lang="en-US" sz="4400" b="1" dirty="0">
                <a:latin typeface="Arial" panose="020B0604020202020204" pitchFamily="34" charset="0"/>
                <a:cs typeface="Arial" panose="020B0604020202020204" pitchFamily="34" charset="0"/>
              </a:rPr>
              <a:t>Where does energy come from in Riverview?</a:t>
            </a:r>
          </a:p>
          <a:p>
            <a:pPr lvl="1"/>
            <a:r>
              <a:rPr lang="en-US" sz="4200" b="1" dirty="0">
                <a:latin typeface="Arial" panose="020B0604020202020204" pitchFamily="34" charset="0"/>
                <a:cs typeface="Arial" panose="020B0604020202020204" pitchFamily="34" charset="0"/>
              </a:rPr>
              <a:t>Solar</a:t>
            </a:r>
          </a:p>
          <a:p>
            <a:pPr lvl="1"/>
            <a:r>
              <a:rPr lang="en-US" sz="4200" b="1" dirty="0">
                <a:latin typeface="Arial" panose="020B0604020202020204" pitchFamily="34" charset="0"/>
                <a:cs typeface="Arial" panose="020B0604020202020204" pitchFamily="34" charset="0"/>
              </a:rPr>
              <a:t>Oil</a:t>
            </a:r>
          </a:p>
          <a:p>
            <a:pPr lvl="1"/>
            <a:r>
              <a:rPr lang="en-US" sz="4200" b="1" dirty="0">
                <a:latin typeface="Arial" panose="020B0604020202020204" pitchFamily="34" charset="0"/>
                <a:cs typeface="Arial" panose="020B0604020202020204" pitchFamily="34" charset="0"/>
              </a:rPr>
              <a:t>Nuclear</a:t>
            </a:r>
          </a:p>
          <a:p>
            <a:pPr lvl="1"/>
            <a:r>
              <a:rPr lang="en-US" sz="4200" b="1" dirty="0">
                <a:latin typeface="Arial" panose="020B0604020202020204" pitchFamily="34" charset="0"/>
                <a:cs typeface="Arial" panose="020B0604020202020204" pitchFamily="34" charset="0"/>
              </a:rPr>
              <a:t>Natural Gas</a:t>
            </a:r>
          </a:p>
          <a:p>
            <a:r>
              <a:rPr lang="en-US" sz="4400" b="1" dirty="0">
                <a:latin typeface="Arial" panose="020B0604020202020204" pitchFamily="34" charset="0"/>
                <a:cs typeface="Arial" panose="020B0604020202020204" pitchFamily="34" charset="0"/>
              </a:rPr>
              <a:t>How is it distributed</a:t>
            </a:r>
          </a:p>
          <a:p>
            <a:r>
              <a:rPr lang="en-US" sz="4400" b="1" dirty="0">
                <a:latin typeface="Arial" panose="020B0604020202020204" pitchFamily="34" charset="0"/>
                <a:cs typeface="Arial" panose="020B0604020202020204" pitchFamily="34" charset="0"/>
              </a:rPr>
              <a:t>Where is it stored</a:t>
            </a:r>
          </a:p>
        </p:txBody>
      </p:sp>
      <p:pic>
        <p:nvPicPr>
          <p:cNvPr id="4" name="Picture 2" descr="FIRST® LEGO® League Robot Lessons (MINDSTORMS EV3)">
            <a:extLst>
              <a:ext uri="{FF2B5EF4-FFF2-40B4-BE49-F238E27FC236}">
                <a16:creationId xmlns:a16="http://schemas.microsoft.com/office/drawing/2014/main" id="{47B95FEA-5D31-AC8E-3803-1B5CA2CED9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06" t="8977" r="5514" b="10105"/>
          <a:stretch/>
        </p:blipFill>
        <p:spPr bwMode="auto">
          <a:xfrm>
            <a:off x="9225280" y="416561"/>
            <a:ext cx="2926080" cy="2009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336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339242" y="1602662"/>
            <a:ext cx="5844742" cy="5033961"/>
          </a:xfrm>
        </p:spPr>
        <p:txBody>
          <a:bodyPr>
            <a:normAutofit/>
          </a:bodyPr>
          <a:lstStyle/>
          <a:p>
            <a:endParaRPr lang="en-US" dirty="0"/>
          </a:p>
          <a:p>
            <a:pPr marL="457200" indent="-457200">
              <a:buFont typeface="Arial" panose="020B0604020202020204" pitchFamily="34" charset="0"/>
              <a:buChar char="•"/>
            </a:pPr>
            <a:r>
              <a:rPr lang="en-US" sz="3200" b="1" dirty="0">
                <a:cs typeface="Arial" pitchFamily="34" charset="0"/>
              </a:rPr>
              <a:t>4 groups  - 4 robots</a:t>
            </a:r>
          </a:p>
          <a:p>
            <a:pPr marL="457200" indent="-457200">
              <a:buFont typeface="Arial" panose="020B0604020202020204" pitchFamily="34" charset="0"/>
              <a:buChar char="•"/>
            </a:pPr>
            <a:r>
              <a:rPr lang="en-US" sz="3200" b="1" dirty="0">
                <a:cs typeface="Arial" pitchFamily="34" charset="0"/>
              </a:rPr>
              <a:t>Sort pieces – 2 team members</a:t>
            </a:r>
          </a:p>
          <a:p>
            <a:pPr marL="457200" indent="-457200">
              <a:buFont typeface="Arial" panose="020B0604020202020204" pitchFamily="34" charset="0"/>
              <a:buChar char="•"/>
            </a:pPr>
            <a:r>
              <a:rPr lang="en-US" sz="3200" b="1" dirty="0">
                <a:cs typeface="Arial" pitchFamily="34" charset="0"/>
              </a:rPr>
              <a:t>Read directions</a:t>
            </a:r>
          </a:p>
          <a:p>
            <a:pPr marL="457200" indent="-457200">
              <a:buFont typeface="Arial" panose="020B0604020202020204" pitchFamily="34" charset="0"/>
              <a:buChar char="•"/>
            </a:pPr>
            <a:r>
              <a:rPr lang="en-US" sz="3200" b="1" dirty="0">
                <a:cs typeface="Arial" pitchFamily="34" charset="0"/>
              </a:rPr>
              <a:t>Build a robot – 2 team members </a:t>
            </a:r>
          </a:p>
          <a:p>
            <a:pPr marL="457200" indent="-457200">
              <a:buFont typeface="Arial" panose="020B0604020202020204" pitchFamily="34" charset="0"/>
              <a:buChar char="•"/>
            </a:pPr>
            <a:r>
              <a:rPr lang="en-US" sz="3200" b="1" dirty="0">
                <a:cs typeface="Arial" pitchFamily="34" charset="0"/>
              </a:rPr>
              <a:t>Build medium motor and arm – 2 team members</a:t>
            </a:r>
          </a:p>
          <a:p>
            <a:endParaRPr lang="en-US" sz="3200" b="1" dirty="0">
              <a:cs typeface="Arial" pitchFamily="34" charset="0"/>
            </a:endParaRPr>
          </a:p>
          <a:p>
            <a:endParaRPr lang="en-US" sz="3200" b="1" dirty="0">
              <a:cs typeface="Arial" pitchFamily="34" charset="0"/>
            </a:endParaRPr>
          </a:p>
          <a:p>
            <a:endParaRPr lang="en-US" sz="3200" b="1" dirty="0">
              <a:cs typeface="Arial" pitchFamily="34" charset="0"/>
            </a:endParaRPr>
          </a:p>
          <a:p>
            <a:endParaRPr lang="en-US" b="1" dirty="0">
              <a:solidFill>
                <a:srgbClr val="FF0000"/>
              </a:solidFill>
              <a:latin typeface="Arial" pitchFamily="34" charset="0"/>
              <a:cs typeface="Arial" pitchFamily="34" charset="0"/>
            </a:endParaRPr>
          </a:p>
        </p:txBody>
      </p:sp>
      <p:graphicFrame>
        <p:nvGraphicFramePr>
          <p:cNvPr id="10" name="Content Placeholder 9"/>
          <p:cNvGraphicFramePr>
            <a:graphicFrameLocks noGrp="1"/>
          </p:cNvGraphicFramePr>
          <p:nvPr>
            <p:ph idx="1"/>
          </p:nvPr>
        </p:nvGraphicFramePr>
        <p:xfrm>
          <a:off x="6977062" y="4098607"/>
          <a:ext cx="2400300" cy="365760"/>
        </p:xfrm>
        <a:graphic>
          <a:graphicData uri="http://schemas.openxmlformats.org/drawingml/2006/table">
            <a:tbl>
              <a:tblPr>
                <a:tableStyleId>{5C22544A-7EE6-4342-B048-85BDC9FD1C3A}</a:tableStyleId>
              </a:tblPr>
              <a:tblGrid>
                <a:gridCol w="2400300">
                  <a:extLst>
                    <a:ext uri="{9D8B030D-6E8A-4147-A177-3AD203B41FA5}">
                      <a16:colId xmlns:a16="http://schemas.microsoft.com/office/drawing/2014/main" val="20000"/>
                    </a:ext>
                  </a:extLst>
                </a:gridCol>
              </a:tblGrid>
              <a:tr h="0">
                <a:tc>
                  <a:txBody>
                    <a:bodyPr/>
                    <a:lstStyle/>
                    <a:p>
                      <a:pPr marL="0" marR="0" algn="l">
                        <a:spcBef>
                          <a:spcPts val="0"/>
                        </a:spcBef>
                        <a:spcAft>
                          <a:spcPts val="0"/>
                        </a:spcAft>
                      </a:pPr>
                      <a:endParaRPr lang="en-US" sz="1200" dirty="0">
                        <a:effectLst/>
                      </a:endParaRPr>
                    </a:p>
                    <a:p>
                      <a:pPr marL="0" marR="0" algn="l">
                        <a:spcBef>
                          <a:spcPts val="0"/>
                        </a:spcBef>
                        <a:spcAft>
                          <a:spcPts val="0"/>
                        </a:spcAft>
                      </a:pPr>
                      <a:r>
                        <a:rPr lang="en-US" sz="1200" dirty="0">
                          <a:effectLst/>
                        </a:rPr>
                        <a:t> </a:t>
                      </a:r>
                      <a:endParaRPr lang="en-US" sz="1200" dirty="0">
                        <a:solidFill>
                          <a:srgbClr val="000000"/>
                        </a:solidFill>
                        <a:effectLst/>
                        <a:latin typeface="LEGO Chalet 60"/>
                        <a:ea typeface="Times New Roman"/>
                        <a:cs typeface="LEGO Chalet 60"/>
                      </a:endParaRPr>
                    </a:p>
                  </a:txBody>
                  <a:tcPr marL="0" marR="0" marT="0" marB="0"/>
                </a:tc>
                <a:extLst>
                  <a:ext uri="{0D108BD9-81ED-4DB2-BD59-A6C34878D82A}">
                    <a16:rowId xmlns:a16="http://schemas.microsoft.com/office/drawing/2014/main" val="10000"/>
                  </a:ext>
                </a:extLst>
              </a:tr>
            </a:tbl>
          </a:graphicData>
        </a:graphic>
      </p:graphicFrame>
      <p:sp>
        <p:nvSpPr>
          <p:cNvPr id="3" name="TextBox 2">
            <a:extLst>
              <a:ext uri="{FF2B5EF4-FFF2-40B4-BE49-F238E27FC236}">
                <a16:creationId xmlns:a16="http://schemas.microsoft.com/office/drawing/2014/main" id="{81F009F3-9DDF-C13A-4061-9E4902CF9D8E}"/>
              </a:ext>
            </a:extLst>
          </p:cNvPr>
          <p:cNvSpPr txBox="1"/>
          <p:nvPr/>
        </p:nvSpPr>
        <p:spPr>
          <a:xfrm>
            <a:off x="2967486" y="496111"/>
            <a:ext cx="5844742" cy="923330"/>
          </a:xfrm>
          <a:prstGeom prst="rect">
            <a:avLst/>
          </a:prstGeom>
          <a:noFill/>
        </p:spPr>
        <p:txBody>
          <a:bodyPr wrap="none" rtlCol="0">
            <a:spAutoFit/>
          </a:bodyPr>
          <a:lstStyle/>
          <a:p>
            <a:pPr algn="ctr"/>
            <a:r>
              <a:rPr lang="en-US" sz="5400" b="1" dirty="0">
                <a:solidFill>
                  <a:srgbClr val="FF0000"/>
                </a:solidFill>
                <a:latin typeface="+mj-lt"/>
              </a:rPr>
              <a:t>Let’s Build A Robot</a:t>
            </a:r>
          </a:p>
        </p:txBody>
      </p:sp>
      <p:sp>
        <p:nvSpPr>
          <p:cNvPr id="5" name="Title 4">
            <a:extLst>
              <a:ext uri="{FF2B5EF4-FFF2-40B4-BE49-F238E27FC236}">
                <a16:creationId xmlns:a16="http://schemas.microsoft.com/office/drawing/2014/main" id="{8AFF60D6-ABE6-8327-341B-A9458778F27E}"/>
              </a:ext>
            </a:extLst>
          </p:cNvPr>
          <p:cNvSpPr>
            <a:spLocks noGrp="1"/>
          </p:cNvSpPr>
          <p:nvPr>
            <p:ph type="title"/>
          </p:nvPr>
        </p:nvSpPr>
        <p:spPr/>
        <p:txBody>
          <a:bodyPr/>
          <a:lstStyle/>
          <a:p>
            <a:endParaRPr lang="en-US" dirty="0"/>
          </a:p>
        </p:txBody>
      </p:sp>
      <p:pic>
        <p:nvPicPr>
          <p:cNvPr id="7" name="Picture 2" descr="FIRST® LEGO® League Robot Lessons (MINDSTORMS EV3)">
            <a:extLst>
              <a:ext uri="{FF2B5EF4-FFF2-40B4-BE49-F238E27FC236}">
                <a16:creationId xmlns:a16="http://schemas.microsoft.com/office/drawing/2014/main" id="{AD62B1FA-5DFD-1362-57C4-90D0F4EA7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162" y="2144379"/>
            <a:ext cx="5989176" cy="4294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887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BB7FD8-0FD4-8672-110C-CA98CCD678F9}"/>
              </a:ext>
            </a:extLst>
          </p:cNvPr>
          <p:cNvSpPr>
            <a:spLocks noGrp="1"/>
          </p:cNvSpPr>
          <p:nvPr>
            <p:ph type="body" sz="quarter" idx="14"/>
          </p:nvPr>
        </p:nvSpPr>
        <p:spPr>
          <a:xfrm>
            <a:off x="918111" y="1879430"/>
            <a:ext cx="10515600" cy="4106862"/>
          </a:xfrm>
        </p:spPr>
        <p:txBody>
          <a:bodyPr>
            <a:normAutofit/>
          </a:bodyPr>
          <a:lstStyle/>
          <a:p>
            <a:endParaRPr lang="en-US" sz="2400" dirty="0"/>
          </a:p>
        </p:txBody>
      </p:sp>
      <p:sp>
        <p:nvSpPr>
          <p:cNvPr id="3" name="Title 2">
            <a:extLst>
              <a:ext uri="{FF2B5EF4-FFF2-40B4-BE49-F238E27FC236}">
                <a16:creationId xmlns:a16="http://schemas.microsoft.com/office/drawing/2014/main" id="{7859C17A-24B8-5509-2656-4594DD0FBC64}"/>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E0AC0D01-9C98-9B41-89F6-0D69537D63A5}"/>
              </a:ext>
            </a:extLst>
          </p:cNvPr>
          <p:cNvSpPr>
            <a:spLocks noGrp="1"/>
          </p:cNvSpPr>
          <p:nvPr>
            <p:ph type="body" sz="quarter" idx="13"/>
          </p:nvPr>
        </p:nvSpPr>
        <p:spPr/>
        <p:txBody>
          <a:bodyPr/>
          <a:lstStyle/>
          <a:p>
            <a:endParaRPr lang="en-US" dirty="0"/>
          </a:p>
        </p:txBody>
      </p:sp>
      <p:pic>
        <p:nvPicPr>
          <p:cNvPr id="2056" name="Picture 2">
            <a:extLst>
              <a:ext uri="{FF2B5EF4-FFF2-40B4-BE49-F238E27FC236}">
                <a16:creationId xmlns:a16="http://schemas.microsoft.com/office/drawing/2014/main" id="{4D49D4AB-AF6D-F717-1F13-D7BB8CB68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2285" y="365128"/>
            <a:ext cx="5711983" cy="387979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4">
            <a:extLst>
              <a:ext uri="{FF2B5EF4-FFF2-40B4-BE49-F238E27FC236}">
                <a16:creationId xmlns:a16="http://schemas.microsoft.com/office/drawing/2014/main" id="{D1685E75-986B-2341-0C5D-4EF19A1D9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249" t="6773" r="21500" b="25896"/>
          <a:stretch>
            <a:fillRect/>
          </a:stretch>
        </p:blipFill>
        <p:spPr bwMode="auto">
          <a:xfrm>
            <a:off x="5792226" y="4409488"/>
            <a:ext cx="2599225" cy="17493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5">
            <a:extLst>
              <a:ext uri="{FF2B5EF4-FFF2-40B4-BE49-F238E27FC236}">
                <a16:creationId xmlns:a16="http://schemas.microsoft.com/office/drawing/2014/main" id="{687B89DF-EDDB-921A-1AED-F36ACBDB73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972" y="340169"/>
            <a:ext cx="2178050" cy="13557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6">
            <a:extLst>
              <a:ext uri="{FF2B5EF4-FFF2-40B4-BE49-F238E27FC236}">
                <a16:creationId xmlns:a16="http://schemas.microsoft.com/office/drawing/2014/main" id="{0730B545-135C-9418-BAB9-3B5EBA7238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097" y="3185268"/>
            <a:ext cx="2468563" cy="18510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8">
            <a:extLst>
              <a:ext uri="{FF2B5EF4-FFF2-40B4-BE49-F238E27FC236}">
                <a16:creationId xmlns:a16="http://schemas.microsoft.com/office/drawing/2014/main" id="{C5827497-97EA-A9AC-55D8-4677769EF6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4244" y="4812506"/>
            <a:ext cx="2576653" cy="193851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9">
            <a:extLst>
              <a:ext uri="{FF2B5EF4-FFF2-40B4-BE49-F238E27FC236}">
                <a16:creationId xmlns:a16="http://schemas.microsoft.com/office/drawing/2014/main" id="{84E0EFC4-BA50-D3AD-558E-321355D737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7345" y="4517231"/>
            <a:ext cx="2998788" cy="22574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3">
            <a:extLst>
              <a:ext uri="{FF2B5EF4-FFF2-40B4-BE49-F238E27FC236}">
                <a16:creationId xmlns:a16="http://schemas.microsoft.com/office/drawing/2014/main" id="{4358AC41-2F03-61F6-419C-6077A21EC5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2152" y="1786263"/>
            <a:ext cx="1790092" cy="13417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2">
            <a:extLst>
              <a:ext uri="{FF2B5EF4-FFF2-40B4-BE49-F238E27FC236}">
                <a16:creationId xmlns:a16="http://schemas.microsoft.com/office/drawing/2014/main" id="{CB86F4C2-782A-A157-957A-5BF8ECA70F8D}"/>
              </a:ext>
            </a:extLst>
          </p:cNvPr>
          <p:cNvSpPr>
            <a:spLocks noChangeArrowheads="1"/>
          </p:cNvSpPr>
          <p:nvPr/>
        </p:nvSpPr>
        <p:spPr bwMode="auto">
          <a:xfrm>
            <a:off x="3176833" y="156013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3">
            <a:extLst>
              <a:ext uri="{FF2B5EF4-FFF2-40B4-BE49-F238E27FC236}">
                <a16:creationId xmlns:a16="http://schemas.microsoft.com/office/drawing/2014/main" id="{4FC4BBBB-2643-B14D-0DF5-E938A429071D}"/>
              </a:ext>
            </a:extLst>
          </p:cNvPr>
          <p:cNvSpPr>
            <a:spLocks noChangeArrowheads="1"/>
          </p:cNvSpPr>
          <p:nvPr/>
        </p:nvSpPr>
        <p:spPr bwMode="auto">
          <a:xfrm>
            <a:off x="3176833" y="201733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39775" algn="l"/>
              </a:tabLst>
              <a:defRPr>
                <a:solidFill>
                  <a:schemeClr val="tx1"/>
                </a:solidFill>
                <a:latin typeface="Arial" panose="020B0604020202020204" pitchFamily="34" charset="0"/>
              </a:defRPr>
            </a:lvl1pPr>
            <a:lvl2pPr eaLnBrk="0" fontAlgn="base" hangingPunct="0">
              <a:spcBef>
                <a:spcPct val="0"/>
              </a:spcBef>
              <a:spcAft>
                <a:spcPct val="0"/>
              </a:spcAft>
              <a:tabLst>
                <a:tab pos="739775" algn="l"/>
              </a:tabLst>
              <a:defRPr>
                <a:solidFill>
                  <a:schemeClr val="tx1"/>
                </a:solidFill>
                <a:latin typeface="Arial" panose="020B0604020202020204" pitchFamily="34" charset="0"/>
              </a:defRPr>
            </a:lvl2pPr>
            <a:lvl3pPr eaLnBrk="0" fontAlgn="base" hangingPunct="0">
              <a:spcBef>
                <a:spcPct val="0"/>
              </a:spcBef>
              <a:spcAft>
                <a:spcPct val="0"/>
              </a:spcAft>
              <a:tabLst>
                <a:tab pos="739775" algn="l"/>
              </a:tabLst>
              <a:defRPr>
                <a:solidFill>
                  <a:schemeClr val="tx1"/>
                </a:solidFill>
                <a:latin typeface="Arial" panose="020B0604020202020204" pitchFamily="34" charset="0"/>
              </a:defRPr>
            </a:lvl3pPr>
            <a:lvl4pPr eaLnBrk="0" fontAlgn="base" hangingPunct="0">
              <a:spcBef>
                <a:spcPct val="0"/>
              </a:spcBef>
              <a:spcAft>
                <a:spcPct val="0"/>
              </a:spcAft>
              <a:tabLst>
                <a:tab pos="739775" algn="l"/>
              </a:tabLst>
              <a:defRPr>
                <a:solidFill>
                  <a:schemeClr val="tx1"/>
                </a:solidFill>
                <a:latin typeface="Arial" panose="020B0604020202020204" pitchFamily="34" charset="0"/>
              </a:defRPr>
            </a:lvl4pPr>
            <a:lvl5pPr eaLnBrk="0" fontAlgn="base" hangingPunct="0">
              <a:spcBef>
                <a:spcPct val="0"/>
              </a:spcBef>
              <a:spcAft>
                <a:spcPct val="0"/>
              </a:spcAft>
              <a:tabLst>
                <a:tab pos="739775" algn="l"/>
              </a:tabLst>
              <a:defRPr>
                <a:solidFill>
                  <a:schemeClr val="tx1"/>
                </a:solidFill>
                <a:latin typeface="Arial" panose="020B0604020202020204" pitchFamily="34" charset="0"/>
              </a:defRPr>
            </a:lvl5pPr>
            <a:lvl6pPr eaLnBrk="0" fontAlgn="base" hangingPunct="0">
              <a:spcBef>
                <a:spcPct val="0"/>
              </a:spcBef>
              <a:spcAft>
                <a:spcPct val="0"/>
              </a:spcAft>
              <a:tabLst>
                <a:tab pos="739775" algn="l"/>
              </a:tabLst>
              <a:defRPr>
                <a:solidFill>
                  <a:schemeClr val="tx1"/>
                </a:solidFill>
                <a:latin typeface="Arial" panose="020B0604020202020204" pitchFamily="34" charset="0"/>
              </a:defRPr>
            </a:lvl6pPr>
            <a:lvl7pPr eaLnBrk="0" fontAlgn="base" hangingPunct="0">
              <a:spcBef>
                <a:spcPct val="0"/>
              </a:spcBef>
              <a:spcAft>
                <a:spcPct val="0"/>
              </a:spcAft>
              <a:tabLst>
                <a:tab pos="739775" algn="l"/>
              </a:tabLst>
              <a:defRPr>
                <a:solidFill>
                  <a:schemeClr val="tx1"/>
                </a:solidFill>
                <a:latin typeface="Arial" panose="020B0604020202020204" pitchFamily="34" charset="0"/>
              </a:defRPr>
            </a:lvl7pPr>
            <a:lvl8pPr eaLnBrk="0" fontAlgn="base" hangingPunct="0">
              <a:spcBef>
                <a:spcPct val="0"/>
              </a:spcBef>
              <a:spcAft>
                <a:spcPct val="0"/>
              </a:spcAft>
              <a:tabLst>
                <a:tab pos="739775" algn="l"/>
              </a:tabLst>
              <a:defRPr>
                <a:solidFill>
                  <a:schemeClr val="tx1"/>
                </a:solidFill>
                <a:latin typeface="Arial" panose="020B0604020202020204" pitchFamily="34" charset="0"/>
              </a:defRPr>
            </a:lvl8pPr>
            <a:lvl9pPr eaLnBrk="0" fontAlgn="base" hangingPunct="0">
              <a:spcBef>
                <a:spcPct val="0"/>
              </a:spcBef>
              <a:spcAft>
                <a:spcPct val="0"/>
              </a:spcAft>
              <a:tabLst>
                <a:tab pos="7397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39775" algn="l"/>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380F7B34-7F33-5D28-1B60-FB1FED9C72D1}"/>
              </a:ext>
            </a:extLst>
          </p:cNvPr>
          <p:cNvSpPr txBox="1"/>
          <p:nvPr/>
        </p:nvSpPr>
        <p:spPr>
          <a:xfrm>
            <a:off x="5892923" y="2164080"/>
            <a:ext cx="1855353" cy="584775"/>
          </a:xfrm>
          <a:prstGeom prst="rect">
            <a:avLst/>
          </a:prstGeom>
          <a:noFill/>
        </p:spPr>
        <p:txBody>
          <a:bodyPr wrap="square" rtlCol="0">
            <a:spAutoFit/>
          </a:bodyPr>
          <a:lstStyle/>
          <a:p>
            <a:r>
              <a:rPr lang="en-US" sz="3200" b="1" dirty="0">
                <a:solidFill>
                  <a:srgbClr val="FF0000"/>
                </a:solidFill>
              </a:rPr>
              <a:t>EV3 Brick</a:t>
            </a:r>
          </a:p>
        </p:txBody>
      </p:sp>
      <p:sp>
        <p:nvSpPr>
          <p:cNvPr id="11" name="TextBox 10">
            <a:extLst>
              <a:ext uri="{FF2B5EF4-FFF2-40B4-BE49-F238E27FC236}">
                <a16:creationId xmlns:a16="http://schemas.microsoft.com/office/drawing/2014/main" id="{DB0F2794-BD84-43D9-B9FF-B25221CB20FC}"/>
              </a:ext>
            </a:extLst>
          </p:cNvPr>
          <p:cNvSpPr txBox="1"/>
          <p:nvPr/>
        </p:nvSpPr>
        <p:spPr>
          <a:xfrm>
            <a:off x="9010193" y="4555382"/>
            <a:ext cx="1415772" cy="369332"/>
          </a:xfrm>
          <a:prstGeom prst="rect">
            <a:avLst/>
          </a:prstGeom>
          <a:noFill/>
        </p:spPr>
        <p:txBody>
          <a:bodyPr wrap="none" rtlCol="0">
            <a:spAutoFit/>
          </a:bodyPr>
          <a:lstStyle/>
          <a:p>
            <a:r>
              <a:rPr lang="en-US" b="1" dirty="0">
                <a:solidFill>
                  <a:srgbClr val="FF0000"/>
                </a:solidFill>
              </a:rPr>
              <a:t>Large Motor</a:t>
            </a:r>
          </a:p>
        </p:txBody>
      </p:sp>
      <p:sp>
        <p:nvSpPr>
          <p:cNvPr id="12" name="TextBox 11">
            <a:extLst>
              <a:ext uri="{FF2B5EF4-FFF2-40B4-BE49-F238E27FC236}">
                <a16:creationId xmlns:a16="http://schemas.microsoft.com/office/drawing/2014/main" id="{0F78FB0E-700E-B2E8-6B5E-3B3F65F60C22}"/>
              </a:ext>
            </a:extLst>
          </p:cNvPr>
          <p:cNvSpPr txBox="1"/>
          <p:nvPr/>
        </p:nvSpPr>
        <p:spPr>
          <a:xfrm>
            <a:off x="2592369" y="1513728"/>
            <a:ext cx="1442190" cy="369332"/>
          </a:xfrm>
          <a:prstGeom prst="rect">
            <a:avLst/>
          </a:prstGeom>
          <a:noFill/>
        </p:spPr>
        <p:txBody>
          <a:bodyPr wrap="none" rtlCol="0">
            <a:spAutoFit/>
          </a:bodyPr>
          <a:lstStyle/>
          <a:p>
            <a:r>
              <a:rPr lang="en-US" b="1" dirty="0">
                <a:solidFill>
                  <a:srgbClr val="FF0000"/>
                </a:solidFill>
              </a:rPr>
              <a:t>Color Sensor</a:t>
            </a:r>
          </a:p>
        </p:txBody>
      </p:sp>
      <p:sp>
        <p:nvSpPr>
          <p:cNvPr id="13" name="TextBox 12">
            <a:extLst>
              <a:ext uri="{FF2B5EF4-FFF2-40B4-BE49-F238E27FC236}">
                <a16:creationId xmlns:a16="http://schemas.microsoft.com/office/drawing/2014/main" id="{324601F7-4834-13C6-B524-E8DB923B3E1A}"/>
              </a:ext>
            </a:extLst>
          </p:cNvPr>
          <p:cNvSpPr txBox="1"/>
          <p:nvPr/>
        </p:nvSpPr>
        <p:spPr>
          <a:xfrm>
            <a:off x="-47335" y="1529470"/>
            <a:ext cx="1932709" cy="369332"/>
          </a:xfrm>
          <a:prstGeom prst="rect">
            <a:avLst/>
          </a:prstGeom>
          <a:noFill/>
        </p:spPr>
        <p:txBody>
          <a:bodyPr wrap="none" rtlCol="0">
            <a:spAutoFit/>
          </a:bodyPr>
          <a:lstStyle/>
          <a:p>
            <a:r>
              <a:rPr lang="en-US" b="1" dirty="0">
                <a:solidFill>
                  <a:srgbClr val="FF0000"/>
                </a:solidFill>
              </a:rPr>
              <a:t>Ultrasonic Sensor</a:t>
            </a:r>
          </a:p>
        </p:txBody>
      </p:sp>
      <p:sp>
        <p:nvSpPr>
          <p:cNvPr id="14" name="TextBox 13">
            <a:extLst>
              <a:ext uri="{FF2B5EF4-FFF2-40B4-BE49-F238E27FC236}">
                <a16:creationId xmlns:a16="http://schemas.microsoft.com/office/drawing/2014/main" id="{A08C3BA4-B9C1-B312-B9FA-84E4250C8C02}"/>
              </a:ext>
            </a:extLst>
          </p:cNvPr>
          <p:cNvSpPr txBox="1"/>
          <p:nvPr/>
        </p:nvSpPr>
        <p:spPr>
          <a:xfrm>
            <a:off x="936380" y="3197029"/>
            <a:ext cx="1395703" cy="369332"/>
          </a:xfrm>
          <a:prstGeom prst="rect">
            <a:avLst/>
          </a:prstGeom>
          <a:noFill/>
        </p:spPr>
        <p:txBody>
          <a:bodyPr wrap="none" rtlCol="0">
            <a:spAutoFit/>
          </a:bodyPr>
          <a:lstStyle/>
          <a:p>
            <a:r>
              <a:rPr lang="en-US" b="1" dirty="0">
                <a:solidFill>
                  <a:srgbClr val="FF0000"/>
                </a:solidFill>
              </a:rPr>
              <a:t>Gyro Sensor</a:t>
            </a:r>
          </a:p>
        </p:txBody>
      </p:sp>
      <p:sp>
        <p:nvSpPr>
          <p:cNvPr id="15" name="TextBox 14">
            <a:extLst>
              <a:ext uri="{FF2B5EF4-FFF2-40B4-BE49-F238E27FC236}">
                <a16:creationId xmlns:a16="http://schemas.microsoft.com/office/drawing/2014/main" id="{BB798AC2-B014-2668-4C1F-07CD21813FF2}"/>
              </a:ext>
            </a:extLst>
          </p:cNvPr>
          <p:cNvSpPr txBox="1"/>
          <p:nvPr/>
        </p:nvSpPr>
        <p:spPr>
          <a:xfrm>
            <a:off x="3795846" y="6473406"/>
            <a:ext cx="1665841" cy="369332"/>
          </a:xfrm>
          <a:prstGeom prst="rect">
            <a:avLst/>
          </a:prstGeom>
          <a:noFill/>
        </p:spPr>
        <p:txBody>
          <a:bodyPr wrap="none" rtlCol="0">
            <a:spAutoFit/>
          </a:bodyPr>
          <a:lstStyle/>
          <a:p>
            <a:r>
              <a:rPr lang="en-US" b="1" dirty="0">
                <a:solidFill>
                  <a:srgbClr val="FF0000"/>
                </a:solidFill>
              </a:rPr>
              <a:t>Medium Motor</a:t>
            </a:r>
          </a:p>
        </p:txBody>
      </p:sp>
      <p:sp>
        <p:nvSpPr>
          <p:cNvPr id="16" name="TextBox 15">
            <a:extLst>
              <a:ext uri="{FF2B5EF4-FFF2-40B4-BE49-F238E27FC236}">
                <a16:creationId xmlns:a16="http://schemas.microsoft.com/office/drawing/2014/main" id="{18837325-F00F-D5C0-8514-03D25AE6BE72}"/>
              </a:ext>
            </a:extLst>
          </p:cNvPr>
          <p:cNvSpPr txBox="1"/>
          <p:nvPr/>
        </p:nvSpPr>
        <p:spPr>
          <a:xfrm>
            <a:off x="5732961" y="5860517"/>
            <a:ext cx="1514069" cy="369332"/>
          </a:xfrm>
          <a:prstGeom prst="rect">
            <a:avLst/>
          </a:prstGeom>
          <a:noFill/>
        </p:spPr>
        <p:txBody>
          <a:bodyPr wrap="none" rtlCol="0">
            <a:spAutoFit/>
          </a:bodyPr>
          <a:lstStyle/>
          <a:p>
            <a:r>
              <a:rPr lang="en-US" b="1" dirty="0">
                <a:solidFill>
                  <a:srgbClr val="FF0000"/>
                </a:solidFill>
              </a:rPr>
              <a:t>Touch Sensor</a:t>
            </a:r>
          </a:p>
        </p:txBody>
      </p:sp>
    </p:spTree>
    <p:extLst>
      <p:ext uri="{BB962C8B-B14F-4D97-AF65-F5344CB8AC3E}">
        <p14:creationId xmlns:p14="http://schemas.microsoft.com/office/powerpoint/2010/main" val="1961499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8A687-9330-80F1-8E96-0526106CE048}"/>
              </a:ext>
            </a:extLst>
          </p:cNvPr>
          <p:cNvSpPr>
            <a:spLocks noGrp="1"/>
          </p:cNvSpPr>
          <p:nvPr>
            <p:ph type="title"/>
          </p:nvPr>
        </p:nvSpPr>
        <p:spPr/>
        <p:txBody>
          <a:bodyPr/>
          <a:lstStyle/>
          <a:p>
            <a:pPr algn="ctr"/>
            <a:r>
              <a:rPr lang="en-US" b="1" dirty="0">
                <a:solidFill>
                  <a:srgbClr val="FF0000"/>
                </a:solidFill>
              </a:rPr>
              <a:t>Motors And Sensors</a:t>
            </a:r>
          </a:p>
        </p:txBody>
      </p:sp>
      <p:sp>
        <p:nvSpPr>
          <p:cNvPr id="3" name="Content Placeholder 2">
            <a:extLst>
              <a:ext uri="{FF2B5EF4-FFF2-40B4-BE49-F238E27FC236}">
                <a16:creationId xmlns:a16="http://schemas.microsoft.com/office/drawing/2014/main" id="{1F5A96C6-2BE0-9E5D-C715-92A68205DA22}"/>
              </a:ext>
            </a:extLst>
          </p:cNvPr>
          <p:cNvSpPr>
            <a:spLocks noGrp="1"/>
          </p:cNvSpPr>
          <p:nvPr>
            <p:ph idx="1"/>
          </p:nvPr>
        </p:nvSpPr>
        <p:spPr/>
        <p:txBody>
          <a:bodyPr/>
          <a:lstStyle/>
          <a:p>
            <a:endParaRPr lang="en-US" dirty="0"/>
          </a:p>
        </p:txBody>
      </p:sp>
      <p:sp>
        <p:nvSpPr>
          <p:cNvPr id="4" name="Text Placeholder 3">
            <a:extLst>
              <a:ext uri="{FF2B5EF4-FFF2-40B4-BE49-F238E27FC236}">
                <a16:creationId xmlns:a16="http://schemas.microsoft.com/office/drawing/2014/main" id="{D82015DB-1FD4-6B2D-16B1-43B968DA916C}"/>
              </a:ext>
            </a:extLst>
          </p:cNvPr>
          <p:cNvSpPr>
            <a:spLocks noGrp="1"/>
          </p:cNvSpPr>
          <p:nvPr>
            <p:ph type="body" sz="half" idx="2"/>
          </p:nvPr>
        </p:nvSpPr>
        <p:spPr/>
        <p:txBody>
          <a:bodyPr/>
          <a:lstStyle/>
          <a:p>
            <a:endParaRPr lang="en-US"/>
          </a:p>
        </p:txBody>
      </p:sp>
      <p:pic>
        <p:nvPicPr>
          <p:cNvPr id="2056" name="Picture 2">
            <a:extLst>
              <a:ext uri="{FF2B5EF4-FFF2-40B4-BE49-F238E27FC236}">
                <a16:creationId xmlns:a16="http://schemas.microsoft.com/office/drawing/2014/main" id="{7ED99355-CCB8-00BC-1413-FE54C3B10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1678" y="1374196"/>
            <a:ext cx="4251325" cy="288766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4">
            <a:extLst>
              <a:ext uri="{FF2B5EF4-FFF2-40B4-BE49-F238E27FC236}">
                <a16:creationId xmlns:a16="http://schemas.microsoft.com/office/drawing/2014/main" id="{C2F54D56-7A8F-D2BC-0072-4BA7AE5D9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249" t="6773" r="21500" b="25896"/>
          <a:stretch>
            <a:fillRect/>
          </a:stretch>
        </p:blipFill>
        <p:spPr bwMode="auto">
          <a:xfrm>
            <a:off x="4259069" y="2758188"/>
            <a:ext cx="2178050" cy="14658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5">
            <a:extLst>
              <a:ext uri="{FF2B5EF4-FFF2-40B4-BE49-F238E27FC236}">
                <a16:creationId xmlns:a16="http://schemas.microsoft.com/office/drawing/2014/main" id="{F4641CA4-B08C-BA7F-68AF-869E482DF5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0737" y="4719059"/>
            <a:ext cx="2178050" cy="13557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6">
            <a:extLst>
              <a:ext uri="{FF2B5EF4-FFF2-40B4-BE49-F238E27FC236}">
                <a16:creationId xmlns:a16="http://schemas.microsoft.com/office/drawing/2014/main" id="{3534C3AE-C90B-D978-5332-11A8361955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902" y="3209067"/>
            <a:ext cx="2468563" cy="18510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8">
            <a:extLst>
              <a:ext uri="{FF2B5EF4-FFF2-40B4-BE49-F238E27FC236}">
                <a16:creationId xmlns:a16="http://schemas.microsoft.com/office/drawing/2014/main" id="{45C6BB80-49CA-5280-6BD5-D6BDE9237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795" y="5051841"/>
            <a:ext cx="2038350" cy="15335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9">
            <a:extLst>
              <a:ext uri="{FF2B5EF4-FFF2-40B4-BE49-F238E27FC236}">
                <a16:creationId xmlns:a16="http://schemas.microsoft.com/office/drawing/2014/main" id="{3546699B-362B-9600-CF87-7D1DE009D7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4085" y="4343816"/>
            <a:ext cx="2998788" cy="22574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3">
            <a:extLst>
              <a:ext uri="{FF2B5EF4-FFF2-40B4-BE49-F238E27FC236}">
                <a16:creationId xmlns:a16="http://schemas.microsoft.com/office/drawing/2014/main" id="{778F2FA3-B69A-401A-732B-12C10787C2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2148" y="1683330"/>
            <a:ext cx="1692275" cy="126841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17" descr="Image result for ippolito elementary logo">
            <a:extLst>
              <a:ext uri="{FF2B5EF4-FFF2-40B4-BE49-F238E27FC236}">
                <a16:creationId xmlns:a16="http://schemas.microsoft.com/office/drawing/2014/main" id="{6BAB2390-A904-2307-1CE8-8A84E552CD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5952" y="175797"/>
            <a:ext cx="1470025" cy="14700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0">
            <a:extLst>
              <a:ext uri="{FF2B5EF4-FFF2-40B4-BE49-F238E27FC236}">
                <a16:creationId xmlns:a16="http://schemas.microsoft.com/office/drawing/2014/main" id="{D682B944-96CA-EFBC-E10B-0DD444BC6608}"/>
              </a:ext>
            </a:extLst>
          </p:cNvPr>
          <p:cNvSpPr>
            <a:spLocks noChangeArrowheads="1"/>
          </p:cNvSpPr>
          <p:nvPr/>
        </p:nvSpPr>
        <p:spPr bwMode="auto">
          <a:xfrm>
            <a:off x="3996965" y="586400"/>
            <a:ext cx="2175042"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r</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11">
            <a:extLst>
              <a:ext uri="{FF2B5EF4-FFF2-40B4-BE49-F238E27FC236}">
                <a16:creationId xmlns:a16="http://schemas.microsoft.com/office/drawing/2014/main" id="{F954E31C-1B8F-40F2-107B-16F281489981}"/>
              </a:ext>
            </a:extLst>
          </p:cNvPr>
          <p:cNvSpPr>
            <a:spLocks noChangeArrowheads="1"/>
          </p:cNvSpPr>
          <p:nvPr/>
        </p:nvSpPr>
        <p:spPr bwMode="auto">
          <a:xfrm>
            <a:off x="381512" y="1993243"/>
            <a:ext cx="1847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2">
            <a:extLst>
              <a:ext uri="{FF2B5EF4-FFF2-40B4-BE49-F238E27FC236}">
                <a16:creationId xmlns:a16="http://schemas.microsoft.com/office/drawing/2014/main" id="{052A8184-BBF6-D2FE-4570-EA597F1C14F6}"/>
              </a:ext>
            </a:extLst>
          </p:cNvPr>
          <p:cNvSpPr>
            <a:spLocks noChangeArrowheads="1"/>
          </p:cNvSpPr>
          <p:nvPr/>
        </p:nvSpPr>
        <p:spPr bwMode="auto">
          <a:xfrm>
            <a:off x="3996965" y="157997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3">
            <a:extLst>
              <a:ext uri="{FF2B5EF4-FFF2-40B4-BE49-F238E27FC236}">
                <a16:creationId xmlns:a16="http://schemas.microsoft.com/office/drawing/2014/main" id="{D120DA47-17DE-0D35-80E5-09F9D5893AC6}"/>
              </a:ext>
            </a:extLst>
          </p:cNvPr>
          <p:cNvSpPr>
            <a:spLocks noChangeArrowheads="1"/>
          </p:cNvSpPr>
          <p:nvPr/>
        </p:nvSpPr>
        <p:spPr bwMode="auto">
          <a:xfrm>
            <a:off x="3996965" y="203717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39775" algn="l"/>
              </a:tabLst>
              <a:defRPr>
                <a:solidFill>
                  <a:schemeClr val="tx1"/>
                </a:solidFill>
                <a:latin typeface="Arial" panose="020B0604020202020204" pitchFamily="34" charset="0"/>
              </a:defRPr>
            </a:lvl1pPr>
            <a:lvl2pPr eaLnBrk="0" fontAlgn="base" hangingPunct="0">
              <a:spcBef>
                <a:spcPct val="0"/>
              </a:spcBef>
              <a:spcAft>
                <a:spcPct val="0"/>
              </a:spcAft>
              <a:tabLst>
                <a:tab pos="739775" algn="l"/>
              </a:tabLst>
              <a:defRPr>
                <a:solidFill>
                  <a:schemeClr val="tx1"/>
                </a:solidFill>
                <a:latin typeface="Arial" panose="020B0604020202020204" pitchFamily="34" charset="0"/>
              </a:defRPr>
            </a:lvl2pPr>
            <a:lvl3pPr eaLnBrk="0" fontAlgn="base" hangingPunct="0">
              <a:spcBef>
                <a:spcPct val="0"/>
              </a:spcBef>
              <a:spcAft>
                <a:spcPct val="0"/>
              </a:spcAft>
              <a:tabLst>
                <a:tab pos="739775" algn="l"/>
              </a:tabLst>
              <a:defRPr>
                <a:solidFill>
                  <a:schemeClr val="tx1"/>
                </a:solidFill>
                <a:latin typeface="Arial" panose="020B0604020202020204" pitchFamily="34" charset="0"/>
              </a:defRPr>
            </a:lvl3pPr>
            <a:lvl4pPr eaLnBrk="0" fontAlgn="base" hangingPunct="0">
              <a:spcBef>
                <a:spcPct val="0"/>
              </a:spcBef>
              <a:spcAft>
                <a:spcPct val="0"/>
              </a:spcAft>
              <a:tabLst>
                <a:tab pos="739775" algn="l"/>
              </a:tabLst>
              <a:defRPr>
                <a:solidFill>
                  <a:schemeClr val="tx1"/>
                </a:solidFill>
                <a:latin typeface="Arial" panose="020B0604020202020204" pitchFamily="34" charset="0"/>
              </a:defRPr>
            </a:lvl4pPr>
            <a:lvl5pPr eaLnBrk="0" fontAlgn="base" hangingPunct="0">
              <a:spcBef>
                <a:spcPct val="0"/>
              </a:spcBef>
              <a:spcAft>
                <a:spcPct val="0"/>
              </a:spcAft>
              <a:tabLst>
                <a:tab pos="739775" algn="l"/>
              </a:tabLst>
              <a:defRPr>
                <a:solidFill>
                  <a:schemeClr val="tx1"/>
                </a:solidFill>
                <a:latin typeface="Arial" panose="020B0604020202020204" pitchFamily="34" charset="0"/>
              </a:defRPr>
            </a:lvl5pPr>
            <a:lvl6pPr eaLnBrk="0" fontAlgn="base" hangingPunct="0">
              <a:spcBef>
                <a:spcPct val="0"/>
              </a:spcBef>
              <a:spcAft>
                <a:spcPct val="0"/>
              </a:spcAft>
              <a:tabLst>
                <a:tab pos="739775" algn="l"/>
              </a:tabLst>
              <a:defRPr>
                <a:solidFill>
                  <a:schemeClr val="tx1"/>
                </a:solidFill>
                <a:latin typeface="Arial" panose="020B0604020202020204" pitchFamily="34" charset="0"/>
              </a:defRPr>
            </a:lvl6pPr>
            <a:lvl7pPr eaLnBrk="0" fontAlgn="base" hangingPunct="0">
              <a:spcBef>
                <a:spcPct val="0"/>
              </a:spcBef>
              <a:spcAft>
                <a:spcPct val="0"/>
              </a:spcAft>
              <a:tabLst>
                <a:tab pos="739775" algn="l"/>
              </a:tabLst>
              <a:defRPr>
                <a:solidFill>
                  <a:schemeClr val="tx1"/>
                </a:solidFill>
                <a:latin typeface="Arial" panose="020B0604020202020204" pitchFamily="34" charset="0"/>
              </a:defRPr>
            </a:lvl7pPr>
            <a:lvl8pPr eaLnBrk="0" fontAlgn="base" hangingPunct="0">
              <a:spcBef>
                <a:spcPct val="0"/>
              </a:spcBef>
              <a:spcAft>
                <a:spcPct val="0"/>
              </a:spcAft>
              <a:tabLst>
                <a:tab pos="739775" algn="l"/>
              </a:tabLst>
              <a:defRPr>
                <a:solidFill>
                  <a:schemeClr val="tx1"/>
                </a:solidFill>
                <a:latin typeface="Arial" panose="020B0604020202020204" pitchFamily="34" charset="0"/>
              </a:defRPr>
            </a:lvl8pPr>
            <a:lvl9pPr eaLnBrk="0" fontAlgn="base" hangingPunct="0">
              <a:spcBef>
                <a:spcPct val="0"/>
              </a:spcBef>
              <a:spcAft>
                <a:spcPct val="0"/>
              </a:spcAft>
              <a:tabLst>
                <a:tab pos="7397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39775" algn="l"/>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60722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8BD23-54DA-163E-7AD7-3D5622D3CCC8}"/>
              </a:ext>
            </a:extLst>
          </p:cNvPr>
          <p:cNvSpPr>
            <a:spLocks noGrp="1"/>
          </p:cNvSpPr>
          <p:nvPr>
            <p:ph type="title"/>
          </p:nvPr>
        </p:nvSpPr>
        <p:spPr>
          <a:xfrm>
            <a:off x="1202919" y="235670"/>
            <a:ext cx="9784080" cy="1508760"/>
          </a:xfrm>
        </p:spPr>
        <p:txBody>
          <a:bodyPr>
            <a:normAutofit/>
          </a:bodyPr>
          <a:lstStyle/>
          <a:p>
            <a:pPr algn="ctr"/>
            <a:r>
              <a:rPr lang="en-US" sz="5400" b="1" dirty="0" err="1">
                <a:solidFill>
                  <a:srgbClr val="FF0000"/>
                </a:solidFill>
              </a:rPr>
              <a:t>BUILDINg</a:t>
            </a:r>
            <a:r>
              <a:rPr lang="en-US" sz="5400" b="1" dirty="0">
                <a:solidFill>
                  <a:srgbClr val="FF0000"/>
                </a:solidFill>
              </a:rPr>
              <a:t> PIECES</a:t>
            </a:r>
          </a:p>
        </p:txBody>
      </p:sp>
      <p:sp>
        <p:nvSpPr>
          <p:cNvPr id="3" name="Content Placeholder 2">
            <a:extLst>
              <a:ext uri="{FF2B5EF4-FFF2-40B4-BE49-F238E27FC236}">
                <a16:creationId xmlns:a16="http://schemas.microsoft.com/office/drawing/2014/main" id="{EAB60F5D-0622-32C8-E776-A6B6D059B8D5}"/>
              </a:ext>
            </a:extLst>
          </p:cNvPr>
          <p:cNvSpPr>
            <a:spLocks noGrp="1"/>
          </p:cNvSpPr>
          <p:nvPr>
            <p:ph idx="1"/>
          </p:nvPr>
        </p:nvSpPr>
        <p:spPr/>
        <p:txBody>
          <a:bodyPr>
            <a:normAutofit/>
          </a:bodyPr>
          <a:lstStyle/>
          <a:p>
            <a:r>
              <a:rPr lang="en-US" sz="2800" b="1" dirty="0"/>
              <a:t>BEAMS</a:t>
            </a:r>
          </a:p>
          <a:p>
            <a:pPr lvl="1"/>
            <a:r>
              <a:rPr lang="en-US" sz="2800" b="1" dirty="0"/>
              <a:t>Straight</a:t>
            </a:r>
          </a:p>
          <a:p>
            <a:pPr lvl="1"/>
            <a:r>
              <a:rPr lang="en-US" sz="2800" b="1" dirty="0"/>
              <a:t>Crooked</a:t>
            </a:r>
          </a:p>
          <a:p>
            <a:pPr marL="0" indent="0">
              <a:buNone/>
            </a:pPr>
            <a:endParaRPr lang="en-US" sz="2800" b="1" dirty="0"/>
          </a:p>
          <a:p>
            <a:pPr marL="1577600" lvl="8" indent="0">
              <a:buNone/>
            </a:pPr>
            <a:r>
              <a:rPr lang="en-US" sz="2200" b="1" dirty="0"/>
              <a:t>                                                                                                             Connectors</a:t>
            </a:r>
          </a:p>
          <a:p>
            <a:r>
              <a:rPr lang="en-US" sz="2800" b="1" dirty="0"/>
              <a:t>Wires</a:t>
            </a:r>
          </a:p>
          <a:p>
            <a:pPr marL="0" indent="0">
              <a:buNone/>
            </a:pPr>
            <a:endParaRPr lang="en-US" sz="2800" b="1" dirty="0"/>
          </a:p>
          <a:p>
            <a:pPr marL="0" indent="0">
              <a:buNone/>
            </a:pPr>
            <a:endParaRPr lang="en-US" sz="2800" b="1" dirty="0"/>
          </a:p>
          <a:p>
            <a:pPr marL="0" indent="0">
              <a:buNone/>
            </a:pPr>
            <a:endParaRPr lang="en-US" sz="2800" b="1" dirty="0"/>
          </a:p>
        </p:txBody>
      </p:sp>
      <p:pic>
        <p:nvPicPr>
          <p:cNvPr id="3074" name="Picture 2" descr="LEGO Mindstorms EV3 Review: Comparing Home and Education">
            <a:extLst>
              <a:ext uri="{FF2B5EF4-FFF2-40B4-BE49-F238E27FC236}">
                <a16:creationId xmlns:a16="http://schemas.microsoft.com/office/drawing/2014/main" id="{6F788F1E-F7C5-56C2-1E46-36EF03C87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8759" y="2096528"/>
            <a:ext cx="420624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4798C53-DAED-9AD8-0F0F-F9182A973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5936" y="4324625"/>
            <a:ext cx="20955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mazon.com: LEGO Mindstorms 45514 Ev3 Cable Pack : Toys &amp; Games">
            <a:extLst>
              <a:ext uri="{FF2B5EF4-FFF2-40B4-BE49-F238E27FC236}">
                <a16:creationId xmlns:a16="http://schemas.microsoft.com/office/drawing/2014/main" id="{D64D639B-F957-6333-A950-485849D242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2871" y="5088805"/>
            <a:ext cx="2981325" cy="153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110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2919" y="2011680"/>
            <a:ext cx="10344916" cy="4206240"/>
          </a:xfrm>
        </p:spPr>
        <p:txBody>
          <a:bodyPr/>
          <a:lstStyle/>
          <a:p>
            <a:r>
              <a:rPr lang="en-US" sz="3200" b="1" dirty="0">
                <a:ea typeface="Tahoma" pitchFamily="34" charset="0"/>
                <a:cs typeface="Tahoma" pitchFamily="34" charset="0"/>
              </a:rPr>
              <a:t>Square with number inside = number of holes in Lego beam.</a:t>
            </a:r>
            <a:r>
              <a:rPr lang="en-US" sz="3200" b="1" dirty="0">
                <a:solidFill>
                  <a:srgbClr val="FF0000"/>
                </a:solidFill>
                <a:ea typeface="Tahoma" pitchFamily="34" charset="0"/>
                <a:cs typeface="Tahoma" pitchFamily="34" charset="0"/>
              </a:rPr>
              <a:t>  </a:t>
            </a:r>
          </a:p>
          <a:p>
            <a:r>
              <a:rPr lang="en-US" sz="3200" b="1" dirty="0">
                <a:ea typeface="Tahoma" pitchFamily="34" charset="0"/>
                <a:cs typeface="Tahoma" pitchFamily="34" charset="0"/>
              </a:rPr>
              <a:t>A number 7 Axle is the same length as a beam with 7 holes.</a:t>
            </a:r>
            <a:endParaRPr lang="en-US" sz="3200" b="1" dirty="0">
              <a:solidFill>
                <a:srgbClr val="FF0000"/>
              </a:solidFill>
              <a:ea typeface="Tahoma" pitchFamily="34" charset="0"/>
              <a:cs typeface="Tahoma" pitchFamily="34" charset="0"/>
            </a:endParaRPr>
          </a:p>
          <a:p>
            <a:endParaRPr lang="en-US" dirty="0"/>
          </a:p>
        </p:txBody>
      </p:sp>
      <p:sp>
        <p:nvSpPr>
          <p:cNvPr id="2" name="Title 1"/>
          <p:cNvSpPr>
            <a:spLocks noGrp="1"/>
          </p:cNvSpPr>
          <p:nvPr>
            <p:ph type="title"/>
          </p:nvPr>
        </p:nvSpPr>
        <p:spPr/>
        <p:txBody>
          <a:bodyPr>
            <a:normAutofit/>
          </a:bodyPr>
          <a:lstStyle/>
          <a:p>
            <a:pPr algn="ctr"/>
            <a:r>
              <a:rPr lang="en-US" sz="5400" b="1" dirty="0">
                <a:solidFill>
                  <a:srgbClr val="FF0000"/>
                </a:solidFill>
                <a:ea typeface="Tahoma" pitchFamily="34" charset="0"/>
                <a:cs typeface="Tahoma" pitchFamily="34" charset="0"/>
              </a:rPr>
              <a:t>BUILDING TIPS</a:t>
            </a:r>
            <a:endParaRPr lang="en-US" sz="5400"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079" y="3685885"/>
            <a:ext cx="7772039" cy="2974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9096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2971800" y="609600"/>
            <a:ext cx="6307668" cy="706418"/>
          </a:xfrm>
        </p:spPr>
        <p:txBody>
          <a:bodyPr>
            <a:noAutofit/>
          </a:bodyPr>
          <a:lstStyle/>
          <a:p>
            <a:pPr algn="ctr"/>
            <a:r>
              <a:rPr lang="en-US" sz="5400" b="1" dirty="0">
                <a:solidFill>
                  <a:srgbClr val="FF0000"/>
                </a:solidFill>
                <a:cs typeface="Arial" pitchFamily="34" charset="0"/>
              </a:rPr>
              <a:t>AXLE  LENGTH</a:t>
            </a:r>
          </a:p>
        </p:txBody>
      </p:sp>
      <p:pic>
        <p:nvPicPr>
          <p:cNvPr id="1026" name="Picture 2" descr="Z:\Robotics Photos\Page 8.jpg"/>
          <p:cNvPicPr>
            <a:picLocks noChangeAspect="1" noChangeArrowheads="1"/>
          </p:cNvPicPr>
          <p:nvPr/>
        </p:nvPicPr>
        <p:blipFill rotWithShape="1">
          <a:blip r:embed="rId2">
            <a:extLst>
              <a:ext uri="{28A0092B-C50C-407E-A947-70E740481C1C}">
                <a14:useLocalDpi xmlns:a14="http://schemas.microsoft.com/office/drawing/2010/main" val="0"/>
              </a:ext>
            </a:extLst>
          </a:blip>
          <a:srcRect l="-483" t="55533" r="483"/>
          <a:stretch/>
        </p:blipFill>
        <p:spPr bwMode="auto">
          <a:xfrm>
            <a:off x="1488369" y="1937208"/>
            <a:ext cx="8842019" cy="4718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108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2487" y="284176"/>
            <a:ext cx="11189616" cy="1508760"/>
          </a:xfrm>
        </p:spPr>
        <p:txBody>
          <a:bodyPr>
            <a:normAutofit/>
          </a:bodyPr>
          <a:lstStyle/>
          <a:p>
            <a:pPr algn="ctr"/>
            <a:r>
              <a:rPr lang="en-US" sz="5400" b="1" dirty="0">
                <a:solidFill>
                  <a:srgbClr val="FF0000"/>
                </a:solidFill>
              </a:rPr>
              <a:t>How are these pieces Different?</a:t>
            </a:r>
          </a:p>
        </p:txBody>
      </p:sp>
      <p:grpSp>
        <p:nvGrpSpPr>
          <p:cNvPr id="4" name="Group 2"/>
          <p:cNvGrpSpPr>
            <a:grpSpLocks/>
          </p:cNvGrpSpPr>
          <p:nvPr/>
        </p:nvGrpSpPr>
        <p:grpSpPr bwMode="auto">
          <a:xfrm>
            <a:off x="7998998" y="4443044"/>
            <a:ext cx="3272598" cy="1558925"/>
            <a:chOff x="278" y="278"/>
            <a:chExt cx="3129" cy="1135"/>
          </a:xfrm>
        </p:grpSpPr>
        <p:grpSp>
          <p:nvGrpSpPr>
            <p:cNvPr id="5" name="Group 3"/>
            <p:cNvGrpSpPr>
              <a:grpSpLocks/>
            </p:cNvGrpSpPr>
            <p:nvPr/>
          </p:nvGrpSpPr>
          <p:grpSpPr bwMode="auto">
            <a:xfrm>
              <a:off x="284" y="283"/>
              <a:ext cx="3118" cy="1125"/>
              <a:chOff x="284" y="283"/>
              <a:chExt cx="3118" cy="1125"/>
            </a:xfrm>
          </p:grpSpPr>
          <p:sp>
            <p:nvSpPr>
              <p:cNvPr id="8" name="Freeform 4"/>
              <p:cNvSpPr>
                <a:spLocks/>
              </p:cNvSpPr>
              <p:nvPr/>
            </p:nvSpPr>
            <p:spPr bwMode="auto">
              <a:xfrm>
                <a:off x="284" y="283"/>
                <a:ext cx="3118" cy="1125"/>
              </a:xfrm>
              <a:prstGeom prst="rect">
                <a:avLst/>
              </a:prstGeom>
              <a:solidFill>
                <a:srgbClr val="98CD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a:p>
                <a:r>
                  <a:rPr lang="en-US" sz="2000" b="1" dirty="0"/>
                  <a:t>Long Tan connector</a:t>
                </a:r>
              </a:p>
            </p:txBody>
          </p:sp>
        </p:grpSp>
        <p:grpSp>
          <p:nvGrpSpPr>
            <p:cNvPr id="6" name="Group 5"/>
            <p:cNvGrpSpPr>
              <a:grpSpLocks/>
            </p:cNvGrpSpPr>
            <p:nvPr/>
          </p:nvGrpSpPr>
          <p:grpSpPr bwMode="auto">
            <a:xfrm>
              <a:off x="283" y="283"/>
              <a:ext cx="3119" cy="1125"/>
              <a:chOff x="283" y="283"/>
              <a:chExt cx="3119" cy="1125"/>
            </a:xfrm>
          </p:grpSpPr>
          <p:sp>
            <p:nvSpPr>
              <p:cNvPr id="7" name="Freeform 6"/>
              <p:cNvSpPr>
                <a:spLocks/>
              </p:cNvSpPr>
              <p:nvPr/>
            </p:nvSpPr>
            <p:spPr bwMode="auto">
              <a:xfrm>
                <a:off x="283" y="283"/>
                <a:ext cx="3119" cy="1125"/>
              </a:xfrm>
              <a:prstGeom prst="rect">
                <a:avLst/>
              </a:pr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 y="677"/>
                <a:ext cx="590"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9" name="Group 10"/>
          <p:cNvGrpSpPr>
            <a:grpSpLocks/>
          </p:cNvGrpSpPr>
          <p:nvPr/>
        </p:nvGrpSpPr>
        <p:grpSpPr bwMode="auto">
          <a:xfrm>
            <a:off x="8099134" y="2105544"/>
            <a:ext cx="3172462" cy="1600200"/>
            <a:chOff x="283" y="-82"/>
            <a:chExt cx="3119" cy="1203"/>
          </a:xfrm>
        </p:grpSpPr>
        <p:grpSp>
          <p:nvGrpSpPr>
            <p:cNvPr id="10" name="Group 11"/>
            <p:cNvGrpSpPr>
              <a:grpSpLocks/>
            </p:cNvGrpSpPr>
            <p:nvPr/>
          </p:nvGrpSpPr>
          <p:grpSpPr bwMode="auto">
            <a:xfrm>
              <a:off x="284" y="-82"/>
              <a:ext cx="3118" cy="1203"/>
              <a:chOff x="284" y="-82"/>
              <a:chExt cx="3118" cy="1203"/>
            </a:xfrm>
          </p:grpSpPr>
          <p:sp>
            <p:nvSpPr>
              <p:cNvPr id="17" name="Freeform 12"/>
              <p:cNvSpPr>
                <a:spLocks/>
              </p:cNvSpPr>
              <p:nvPr/>
            </p:nvSpPr>
            <p:spPr bwMode="auto">
              <a:xfrm>
                <a:off x="284" y="-82"/>
                <a:ext cx="3118" cy="1203"/>
              </a:xfrm>
              <a:prstGeom prst="rect">
                <a:avLst/>
              </a:prstGeom>
              <a:solidFill>
                <a:srgbClr val="98CD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a:p>
                <a:r>
                  <a:rPr lang="en-US" sz="2000" b="1" dirty="0"/>
                  <a:t>Long Blue connector</a:t>
                </a:r>
              </a:p>
            </p:txBody>
          </p:sp>
        </p:grpSp>
        <p:grpSp>
          <p:nvGrpSpPr>
            <p:cNvPr id="11" name="Group 13"/>
            <p:cNvGrpSpPr>
              <a:grpSpLocks/>
            </p:cNvGrpSpPr>
            <p:nvPr/>
          </p:nvGrpSpPr>
          <p:grpSpPr bwMode="auto">
            <a:xfrm>
              <a:off x="283" y="-82"/>
              <a:ext cx="3119" cy="1203"/>
              <a:chOff x="283" y="-82"/>
              <a:chExt cx="3119" cy="1203"/>
            </a:xfrm>
          </p:grpSpPr>
          <p:sp>
            <p:nvSpPr>
              <p:cNvPr id="16" name="Freeform 14"/>
              <p:cNvSpPr>
                <a:spLocks/>
              </p:cNvSpPr>
              <p:nvPr/>
            </p:nvSpPr>
            <p:spPr bwMode="auto">
              <a:xfrm>
                <a:off x="283" y="-82"/>
                <a:ext cx="3119" cy="1203"/>
              </a:xfrm>
              <a:prstGeom prst="rect">
                <a:avLst/>
              </a:pr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9236"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0" y="387"/>
              <a:ext cx="590"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237" name="Picture 21" descr="C:\Users\Vicky\Documents\a Robotics 2013-2014\graphics\imagesCA5F1IK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9011" y="3121002"/>
            <a:ext cx="4125552" cy="204586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987133" y="2556081"/>
            <a:ext cx="3089307" cy="400110"/>
          </a:xfrm>
          <a:prstGeom prst="rect">
            <a:avLst/>
          </a:prstGeom>
          <a:noFill/>
        </p:spPr>
        <p:txBody>
          <a:bodyPr wrap="none" rtlCol="0">
            <a:spAutoFit/>
          </a:bodyPr>
          <a:lstStyle/>
          <a:p>
            <a:r>
              <a:rPr lang="en-US" sz="2000" b="1" dirty="0"/>
              <a:t>Gray and Black connectors</a:t>
            </a:r>
          </a:p>
        </p:txBody>
      </p:sp>
    </p:spTree>
    <p:extLst>
      <p:ext uri="{BB962C8B-B14F-4D97-AF65-F5344CB8AC3E}">
        <p14:creationId xmlns:p14="http://schemas.microsoft.com/office/powerpoint/2010/main" val="2926980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5876" y="2190963"/>
            <a:ext cx="4303898" cy="3603812"/>
          </a:xfrm>
        </p:spPr>
        <p:txBody>
          <a:bodyPr/>
          <a:lstStyle/>
          <a:p>
            <a:r>
              <a:rPr lang="en-US" b="1" dirty="0">
                <a:solidFill>
                  <a:schemeClr val="tx1"/>
                </a:solidFill>
                <a:latin typeface="Tahoma" pitchFamily="34" charset="0"/>
                <a:ea typeface="Tahoma" pitchFamily="34" charset="0"/>
                <a:cs typeface="Tahoma" pitchFamily="34" charset="0"/>
              </a:rPr>
              <a:t>Rectangle with parts inside = pieces to gather first to build with</a:t>
            </a:r>
          </a:p>
          <a:p>
            <a:endParaRPr lang="en-US" dirty="0"/>
          </a:p>
        </p:txBody>
      </p:sp>
      <p:sp>
        <p:nvSpPr>
          <p:cNvPr id="2" name="Title 1"/>
          <p:cNvSpPr>
            <a:spLocks noGrp="1"/>
          </p:cNvSpPr>
          <p:nvPr>
            <p:ph type="title"/>
          </p:nvPr>
        </p:nvSpPr>
        <p:spPr>
          <a:xfrm>
            <a:off x="2619024" y="331513"/>
            <a:ext cx="6965245" cy="1202485"/>
          </a:xfrm>
        </p:spPr>
        <p:txBody>
          <a:bodyPr>
            <a:normAutofit/>
          </a:bodyPr>
          <a:lstStyle/>
          <a:p>
            <a:pPr algn="ctr"/>
            <a:r>
              <a:rPr lang="en-US" sz="5400" b="1" dirty="0">
                <a:solidFill>
                  <a:srgbClr val="FF0000"/>
                </a:solidFill>
                <a:ea typeface="Tahoma" pitchFamily="34" charset="0"/>
                <a:cs typeface="Tahoma" pitchFamily="34" charset="0"/>
              </a:rPr>
              <a:t>BUILDING TIPS</a:t>
            </a:r>
            <a:endParaRPr lang="en-US" sz="5400" b="1" dirty="0">
              <a:solidFill>
                <a:srgbClr val="FF0000"/>
              </a:solidFill>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7568"/>
          <a:stretch/>
        </p:blipFill>
        <p:spPr bwMode="auto">
          <a:xfrm>
            <a:off x="5595086" y="2190963"/>
            <a:ext cx="6367523" cy="4452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flipV="1">
            <a:off x="5715000" y="2192962"/>
            <a:ext cx="2667000" cy="168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5906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0" y="1371600"/>
            <a:ext cx="7239000" cy="3603812"/>
          </a:xfrm>
        </p:spPr>
        <p:txBody>
          <a:bodyPr/>
          <a:lstStyle/>
          <a:p>
            <a:r>
              <a:rPr lang="en-US" sz="2400" b="1" dirty="0">
                <a:latin typeface="Tahoma" pitchFamily="34" charset="0"/>
                <a:ea typeface="Tahoma" pitchFamily="34" charset="0"/>
                <a:cs typeface="Tahoma" pitchFamily="34" charset="0"/>
              </a:rPr>
              <a:t>2x or x2 = Use ‘2’ of these parts or build ‘2’ </a:t>
            </a:r>
          </a:p>
          <a:p>
            <a:endParaRPr lang="en-US" dirty="0"/>
          </a:p>
        </p:txBody>
      </p:sp>
      <p:sp>
        <p:nvSpPr>
          <p:cNvPr id="2" name="Title 1"/>
          <p:cNvSpPr>
            <a:spLocks noGrp="1"/>
          </p:cNvSpPr>
          <p:nvPr>
            <p:ph type="title"/>
          </p:nvPr>
        </p:nvSpPr>
        <p:spPr>
          <a:xfrm>
            <a:off x="2619024" y="304801"/>
            <a:ext cx="6965245" cy="1202485"/>
          </a:xfrm>
        </p:spPr>
        <p:txBody>
          <a:bodyPr/>
          <a:lstStyle/>
          <a:p>
            <a:pPr algn="ctr"/>
            <a:r>
              <a:rPr lang="en-US" dirty="0">
                <a:solidFill>
                  <a:srgbClr val="FF0000"/>
                </a:solidFill>
                <a:latin typeface="Tahoma" pitchFamily="34" charset="0"/>
                <a:ea typeface="Tahoma" pitchFamily="34" charset="0"/>
                <a:cs typeface="Tahoma" pitchFamily="34" charset="0"/>
              </a:rPr>
              <a:t>BUILDING TIPS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133600"/>
            <a:ext cx="424688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70116"/>
          <a:stretch/>
        </p:blipFill>
        <p:spPr bwMode="auto">
          <a:xfrm>
            <a:off x="7145517" y="4343400"/>
            <a:ext cx="433117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362200" y="3697070"/>
            <a:ext cx="3810000" cy="1569660"/>
          </a:xfrm>
          <a:prstGeom prst="rect">
            <a:avLst/>
          </a:prstGeom>
          <a:noFill/>
          <a:ln>
            <a:noFill/>
          </a:ln>
        </p:spPr>
        <p:txBody>
          <a:bodyPr wrap="square" rtlCol="0">
            <a:spAutoFit/>
          </a:bodyPr>
          <a:lstStyle/>
          <a:p>
            <a:r>
              <a:rPr lang="en-US" sz="3200" b="1" dirty="0">
                <a:ea typeface="Tahoma" pitchFamily="34" charset="0"/>
                <a:cs typeface="Tahoma" pitchFamily="34" charset="0"/>
              </a:rPr>
              <a:t>Read color name, sometimes different than photo!-</a:t>
            </a:r>
          </a:p>
        </p:txBody>
      </p:sp>
    </p:spTree>
    <p:extLst>
      <p:ext uri="{BB962C8B-B14F-4D97-AF65-F5344CB8AC3E}">
        <p14:creationId xmlns:p14="http://schemas.microsoft.com/office/powerpoint/2010/main" val="257023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25" y="255895"/>
            <a:ext cx="9784080" cy="1508760"/>
          </a:xfrm>
        </p:spPr>
        <p:txBody>
          <a:bodyPr>
            <a:normAutofit/>
          </a:bodyPr>
          <a:lstStyle/>
          <a:p>
            <a:pPr algn="ctr"/>
            <a:r>
              <a:rPr lang="en-US" sz="5400" b="1" dirty="0">
                <a:solidFill>
                  <a:srgbClr val="FF0000"/>
                </a:solidFill>
              </a:rPr>
              <a:t>What is A robotics CHALLENGE TEAM?</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v"/>
            </a:pPr>
            <a:r>
              <a:rPr lang="en-US" sz="4000" b="1" dirty="0"/>
              <a:t> Core Values</a:t>
            </a:r>
          </a:p>
          <a:p>
            <a:pPr>
              <a:buFont typeface="Wingdings" panose="05000000000000000000" pitchFamily="2" charset="2"/>
              <a:buChar char="v"/>
            </a:pPr>
            <a:r>
              <a:rPr lang="en-US" sz="4000" b="1" dirty="0"/>
              <a:t>Robot Design</a:t>
            </a:r>
          </a:p>
          <a:p>
            <a:pPr>
              <a:buFont typeface="Wingdings" panose="05000000000000000000" pitchFamily="2" charset="2"/>
              <a:buChar char="v"/>
            </a:pPr>
            <a:r>
              <a:rPr lang="en-US" sz="4000" b="1" dirty="0"/>
              <a:t>Robot Game </a:t>
            </a:r>
          </a:p>
          <a:p>
            <a:pPr>
              <a:buFont typeface="Wingdings" panose="05000000000000000000" pitchFamily="2" charset="2"/>
              <a:buChar char="v"/>
            </a:pPr>
            <a:r>
              <a:rPr lang="en-US" sz="4000" b="1" dirty="0"/>
              <a:t>Innovation Project</a:t>
            </a:r>
          </a:p>
          <a:p>
            <a:pPr>
              <a:buFont typeface="Wingdings" panose="05000000000000000000" pitchFamily="2" charset="2"/>
              <a:buChar char="v"/>
            </a:pPr>
            <a:endParaRPr lang="en-US" sz="4000" b="1" dirty="0"/>
          </a:p>
        </p:txBody>
      </p:sp>
      <p:pic>
        <p:nvPicPr>
          <p:cNvPr id="9" name="Picture 8" descr="FIRST">
            <a:extLst>
              <a:ext uri="{FF2B5EF4-FFF2-40B4-BE49-F238E27FC236}">
                <a16:creationId xmlns:a16="http://schemas.microsoft.com/office/drawing/2014/main" id="{7FAB953D-F322-5EE5-8DD3-39EB5AAD9B7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900" y="5823097"/>
            <a:ext cx="3126198" cy="816160"/>
          </a:xfrm>
          <a:prstGeom prst="rect">
            <a:avLst/>
          </a:prstGeom>
          <a:noFill/>
          <a:ln>
            <a:noFill/>
          </a:ln>
        </p:spPr>
      </p:pic>
      <p:pic>
        <p:nvPicPr>
          <p:cNvPr id="2050" name="Picture 2" descr="FIRST® LEGO® League Robot Lessons (MINDSTORMS EV3)">
            <a:extLst>
              <a:ext uri="{FF2B5EF4-FFF2-40B4-BE49-F238E27FC236}">
                <a16:creationId xmlns:a16="http://schemas.microsoft.com/office/drawing/2014/main" id="{E3E92132-A532-94B6-F9C0-09997A47A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7673" y="78418"/>
            <a:ext cx="25241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Diagram&#10;&#10;Description automatically generated with medium confidence">
            <a:extLst>
              <a:ext uri="{FF2B5EF4-FFF2-40B4-BE49-F238E27FC236}">
                <a16:creationId xmlns:a16="http://schemas.microsoft.com/office/drawing/2014/main" id="{5B38600C-CA23-15A8-00A0-DF99A5B547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202" y="56562"/>
            <a:ext cx="1748372" cy="1758479"/>
          </a:xfrm>
          <a:prstGeom prst="rect">
            <a:avLst/>
          </a:prstGeom>
        </p:spPr>
      </p:pic>
      <p:pic>
        <p:nvPicPr>
          <p:cNvPr id="5" name="Picture 2" descr="2022-2023 FIRST ENERGIZE presented by Qualcomm">
            <a:extLst>
              <a:ext uri="{FF2B5EF4-FFF2-40B4-BE49-F238E27FC236}">
                <a16:creationId xmlns:a16="http://schemas.microsoft.com/office/drawing/2014/main" id="{3277C196-7BBC-3F13-DDA7-AF8B8B0DE6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5647" y="5134389"/>
            <a:ext cx="2318440" cy="15912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person&#10;&#10;Description automatically generated">
            <a:extLst>
              <a:ext uri="{FF2B5EF4-FFF2-40B4-BE49-F238E27FC236}">
                <a16:creationId xmlns:a16="http://schemas.microsoft.com/office/drawing/2014/main" id="{15E0D228-ADE6-1B4B-62AF-8FA3986D65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42" t="3774" r="21497" b="-3774"/>
          <a:stretch/>
        </p:blipFill>
        <p:spPr>
          <a:xfrm>
            <a:off x="7630944" y="2469433"/>
            <a:ext cx="4496585" cy="4541322"/>
          </a:xfrm>
          <a:prstGeom prst="rect">
            <a:avLst/>
          </a:prstGeom>
        </p:spPr>
      </p:pic>
    </p:spTree>
    <p:extLst>
      <p:ext uri="{BB962C8B-B14F-4D97-AF65-F5344CB8AC3E}">
        <p14:creationId xmlns:p14="http://schemas.microsoft.com/office/powerpoint/2010/main" val="6052120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4000" b="1" dirty="0">
                <a:ea typeface="Tahoma" pitchFamily="34" charset="0"/>
                <a:cs typeface="Tahoma" pitchFamily="34" charset="0"/>
              </a:rPr>
              <a:t>Round circle with arrows = turn over</a:t>
            </a:r>
          </a:p>
          <a:p>
            <a:endParaRPr lang="en-US" dirty="0"/>
          </a:p>
        </p:txBody>
      </p:sp>
      <p:sp>
        <p:nvSpPr>
          <p:cNvPr id="2" name="Title 1"/>
          <p:cNvSpPr>
            <a:spLocks noGrp="1"/>
          </p:cNvSpPr>
          <p:nvPr>
            <p:ph type="title"/>
          </p:nvPr>
        </p:nvSpPr>
        <p:spPr/>
        <p:txBody>
          <a:bodyPr/>
          <a:lstStyle/>
          <a:p>
            <a:pPr algn="ctr"/>
            <a:r>
              <a:rPr lang="en-US" dirty="0">
                <a:solidFill>
                  <a:srgbClr val="FF0000"/>
                </a:solidFill>
                <a:latin typeface="Tahoma" pitchFamily="34" charset="0"/>
                <a:ea typeface="Tahoma" pitchFamily="34" charset="0"/>
                <a:cs typeface="Tahoma" pitchFamily="34" charset="0"/>
              </a:rPr>
              <a:t>BUILDING TIPS</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20" r="74254" b="78266"/>
          <a:stretch/>
        </p:blipFill>
        <p:spPr bwMode="auto">
          <a:xfrm>
            <a:off x="5106954" y="3429000"/>
            <a:ext cx="179614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94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solidFill>
                  <a:srgbClr val="FF0000"/>
                </a:solidFill>
                <a:latin typeface="Tahoma" pitchFamily="34" charset="0"/>
                <a:ea typeface="Tahoma" pitchFamily="34" charset="0"/>
                <a:cs typeface="Tahoma" pitchFamily="34" charset="0"/>
              </a:rPr>
              <a:t>               </a:t>
            </a:r>
            <a:r>
              <a:rPr lang="en-US" sz="2400" b="1" dirty="0">
                <a:latin typeface="Tahoma" pitchFamily="34" charset="0"/>
                <a:ea typeface="Tahoma" pitchFamily="34" charset="0"/>
                <a:cs typeface="Tahoma" pitchFamily="34" charset="0"/>
              </a:rPr>
              <a:t>= Direction to place Lego parts</a:t>
            </a:r>
          </a:p>
          <a:p>
            <a:endParaRPr lang="en-US" b="1" dirty="0"/>
          </a:p>
        </p:txBody>
      </p:sp>
      <p:sp>
        <p:nvSpPr>
          <p:cNvPr id="2" name="Title 1"/>
          <p:cNvSpPr>
            <a:spLocks noGrp="1"/>
          </p:cNvSpPr>
          <p:nvPr>
            <p:ph type="title"/>
          </p:nvPr>
        </p:nvSpPr>
        <p:spPr/>
        <p:txBody>
          <a:bodyPr/>
          <a:lstStyle/>
          <a:p>
            <a:pPr algn="ctr"/>
            <a:r>
              <a:rPr lang="en-US" dirty="0">
                <a:solidFill>
                  <a:srgbClr val="FF0000"/>
                </a:solidFill>
                <a:latin typeface="Tahoma" pitchFamily="34" charset="0"/>
                <a:ea typeface="Tahoma" pitchFamily="34" charset="0"/>
                <a:cs typeface="Tahoma" pitchFamily="34" charset="0"/>
              </a:rPr>
              <a:t>BUILDING TIPS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9971" y="3415394"/>
            <a:ext cx="3950368" cy="2680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a:off x="1687398" y="2220798"/>
            <a:ext cx="9144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79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471340" y="1791202"/>
            <a:ext cx="5222402" cy="5033961"/>
          </a:xfrm>
        </p:spPr>
        <p:txBody>
          <a:bodyPr>
            <a:normAutofit fontScale="92500" lnSpcReduction="20000"/>
          </a:bodyPr>
          <a:lstStyle/>
          <a:p>
            <a:endParaRPr lang="en-US" dirty="0"/>
          </a:p>
          <a:p>
            <a:r>
              <a:rPr lang="en-US" sz="3200" b="1" dirty="0">
                <a:cs typeface="Arial" pitchFamily="34" charset="0"/>
              </a:rPr>
              <a:t>4 groups</a:t>
            </a:r>
          </a:p>
          <a:p>
            <a:endParaRPr lang="en-US" sz="3200" b="1" dirty="0">
              <a:cs typeface="Arial" pitchFamily="34" charset="0"/>
            </a:endParaRPr>
          </a:p>
          <a:p>
            <a:r>
              <a:rPr lang="en-US" sz="3200" b="1" dirty="0">
                <a:cs typeface="Arial" pitchFamily="34" charset="0"/>
              </a:rPr>
              <a:t>Each group builds a robot and medium motor with arm</a:t>
            </a:r>
          </a:p>
          <a:p>
            <a:endParaRPr lang="en-US" sz="3200" b="1" dirty="0">
              <a:cs typeface="Arial" pitchFamily="34" charset="0"/>
            </a:endParaRPr>
          </a:p>
          <a:p>
            <a:r>
              <a:rPr lang="en-US" sz="3200" b="1" dirty="0">
                <a:cs typeface="Arial" pitchFamily="34" charset="0"/>
              </a:rPr>
              <a:t>Get out two instructions</a:t>
            </a:r>
          </a:p>
          <a:p>
            <a:endParaRPr lang="en-US" sz="3200" b="1" dirty="0">
              <a:cs typeface="Arial" pitchFamily="34" charset="0"/>
            </a:endParaRPr>
          </a:p>
          <a:p>
            <a:r>
              <a:rPr lang="en-US" sz="3200" b="1" dirty="0">
                <a:cs typeface="Arial" pitchFamily="34" charset="0"/>
              </a:rPr>
              <a:t>Sort parts into tray, find parts and follow instructions, do not skip steps </a:t>
            </a:r>
          </a:p>
          <a:p>
            <a:endParaRPr lang="en-US" b="1" dirty="0">
              <a:solidFill>
                <a:srgbClr val="FF0000"/>
              </a:solidFill>
              <a:latin typeface="Arial" pitchFamily="34" charset="0"/>
              <a:cs typeface="Arial" pitchFamily="34" charset="0"/>
            </a:endParaRPr>
          </a:p>
        </p:txBody>
      </p:sp>
      <p:graphicFrame>
        <p:nvGraphicFramePr>
          <p:cNvPr id="10" name="Content Placeholder 9"/>
          <p:cNvGraphicFramePr>
            <a:graphicFrameLocks noGrp="1"/>
          </p:cNvGraphicFramePr>
          <p:nvPr>
            <p:ph idx="1"/>
          </p:nvPr>
        </p:nvGraphicFramePr>
        <p:xfrm>
          <a:off x="6977062" y="4098607"/>
          <a:ext cx="2400300" cy="365760"/>
        </p:xfrm>
        <a:graphic>
          <a:graphicData uri="http://schemas.openxmlformats.org/drawingml/2006/table">
            <a:tbl>
              <a:tblPr>
                <a:tableStyleId>{5C22544A-7EE6-4342-B048-85BDC9FD1C3A}</a:tableStyleId>
              </a:tblPr>
              <a:tblGrid>
                <a:gridCol w="2400300">
                  <a:extLst>
                    <a:ext uri="{9D8B030D-6E8A-4147-A177-3AD203B41FA5}">
                      <a16:colId xmlns:a16="http://schemas.microsoft.com/office/drawing/2014/main" val="20000"/>
                    </a:ext>
                  </a:extLst>
                </a:gridCol>
              </a:tblGrid>
              <a:tr h="0">
                <a:tc>
                  <a:txBody>
                    <a:bodyPr/>
                    <a:lstStyle/>
                    <a:p>
                      <a:pPr marL="0" marR="0" algn="l">
                        <a:spcBef>
                          <a:spcPts val="0"/>
                        </a:spcBef>
                        <a:spcAft>
                          <a:spcPts val="0"/>
                        </a:spcAft>
                      </a:pPr>
                      <a:endParaRPr lang="en-US" sz="1200" dirty="0">
                        <a:effectLst/>
                      </a:endParaRPr>
                    </a:p>
                    <a:p>
                      <a:pPr marL="0" marR="0" algn="l">
                        <a:spcBef>
                          <a:spcPts val="0"/>
                        </a:spcBef>
                        <a:spcAft>
                          <a:spcPts val="0"/>
                        </a:spcAft>
                      </a:pPr>
                      <a:r>
                        <a:rPr lang="en-US" sz="1200" dirty="0">
                          <a:effectLst/>
                        </a:rPr>
                        <a:t> </a:t>
                      </a:r>
                      <a:endParaRPr lang="en-US" sz="1200" dirty="0">
                        <a:solidFill>
                          <a:srgbClr val="000000"/>
                        </a:solidFill>
                        <a:effectLst/>
                        <a:latin typeface="LEGO Chalet 60"/>
                        <a:ea typeface="Times New Roman"/>
                        <a:cs typeface="LEGO Chalet 60"/>
                      </a:endParaRPr>
                    </a:p>
                  </a:txBody>
                  <a:tcPr marL="0" marR="0" marT="0" marB="0"/>
                </a:tc>
                <a:extLst>
                  <a:ext uri="{0D108BD9-81ED-4DB2-BD59-A6C34878D82A}">
                    <a16:rowId xmlns:a16="http://schemas.microsoft.com/office/drawing/2014/main" val="10000"/>
                  </a:ext>
                </a:extLst>
              </a:tr>
            </a:tbl>
          </a:graphicData>
        </a:graphic>
      </p:graphicFrame>
      <p:sp>
        <p:nvSpPr>
          <p:cNvPr id="3" name="TextBox 2">
            <a:extLst>
              <a:ext uri="{FF2B5EF4-FFF2-40B4-BE49-F238E27FC236}">
                <a16:creationId xmlns:a16="http://schemas.microsoft.com/office/drawing/2014/main" id="{81F009F3-9DDF-C13A-4061-9E4902CF9D8E}"/>
              </a:ext>
            </a:extLst>
          </p:cNvPr>
          <p:cNvSpPr txBox="1"/>
          <p:nvPr/>
        </p:nvSpPr>
        <p:spPr>
          <a:xfrm>
            <a:off x="2967486" y="496111"/>
            <a:ext cx="5844742" cy="923330"/>
          </a:xfrm>
          <a:prstGeom prst="rect">
            <a:avLst/>
          </a:prstGeom>
          <a:noFill/>
        </p:spPr>
        <p:txBody>
          <a:bodyPr wrap="none" rtlCol="0">
            <a:spAutoFit/>
          </a:bodyPr>
          <a:lstStyle/>
          <a:p>
            <a:pPr algn="ctr"/>
            <a:r>
              <a:rPr lang="en-US" sz="5400" b="1" dirty="0">
                <a:solidFill>
                  <a:srgbClr val="FF0000"/>
                </a:solidFill>
                <a:latin typeface="+mj-lt"/>
              </a:rPr>
              <a:t>Let’s Build A Robot</a:t>
            </a:r>
          </a:p>
        </p:txBody>
      </p:sp>
      <p:sp>
        <p:nvSpPr>
          <p:cNvPr id="5" name="Title 4">
            <a:extLst>
              <a:ext uri="{FF2B5EF4-FFF2-40B4-BE49-F238E27FC236}">
                <a16:creationId xmlns:a16="http://schemas.microsoft.com/office/drawing/2014/main" id="{8AFF60D6-ABE6-8327-341B-A9458778F27E}"/>
              </a:ext>
            </a:extLst>
          </p:cNvPr>
          <p:cNvSpPr>
            <a:spLocks noGrp="1"/>
          </p:cNvSpPr>
          <p:nvPr>
            <p:ph type="title"/>
          </p:nvPr>
        </p:nvSpPr>
        <p:spPr/>
        <p:txBody>
          <a:bodyPr/>
          <a:lstStyle/>
          <a:p>
            <a:endParaRPr lang="en-US" dirty="0"/>
          </a:p>
        </p:txBody>
      </p:sp>
      <p:pic>
        <p:nvPicPr>
          <p:cNvPr id="7" name="Picture 2" descr="FIRST® LEGO® League Robot Lessons (MINDSTORMS EV3)">
            <a:extLst>
              <a:ext uri="{FF2B5EF4-FFF2-40B4-BE49-F238E27FC236}">
                <a16:creationId xmlns:a16="http://schemas.microsoft.com/office/drawing/2014/main" id="{AD62B1FA-5DFD-1362-57C4-90D0F4EA7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8768" y="1984126"/>
            <a:ext cx="5989176" cy="4294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870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839EE-180B-C203-B096-C318784A339F}"/>
              </a:ext>
            </a:extLst>
          </p:cNvPr>
          <p:cNvSpPr>
            <a:spLocks noGrp="1"/>
          </p:cNvSpPr>
          <p:nvPr>
            <p:ph type="title"/>
          </p:nvPr>
        </p:nvSpPr>
        <p:spPr>
          <a:xfrm>
            <a:off x="2296424" y="2"/>
            <a:ext cx="9784080" cy="1508760"/>
          </a:xfrm>
        </p:spPr>
        <p:txBody>
          <a:bodyPr/>
          <a:lstStyle/>
          <a:p>
            <a:pPr algn="r"/>
            <a:r>
              <a:rPr lang="en-US" b="1" dirty="0">
                <a:solidFill>
                  <a:srgbClr val="FF0000"/>
                </a:solidFill>
              </a:rPr>
              <a:t>Robot Game 15 Missions – 2.5 minutes</a:t>
            </a:r>
          </a:p>
        </p:txBody>
      </p:sp>
      <p:pic>
        <p:nvPicPr>
          <p:cNvPr id="6" name="Content Placeholder 5" descr="Diagram, map&#10;&#10;Description automatically generated">
            <a:extLst>
              <a:ext uri="{FF2B5EF4-FFF2-40B4-BE49-F238E27FC236}">
                <a16:creationId xmlns:a16="http://schemas.microsoft.com/office/drawing/2014/main" id="{7439615E-7492-AD95-CD08-083C22032BA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3193400" y="-1166499"/>
            <a:ext cx="5810269" cy="10201017"/>
          </a:xfrm>
          <a:ln w="38100">
            <a:solidFill>
              <a:schemeClr val="bg1"/>
            </a:solidFill>
          </a:ln>
        </p:spPr>
      </p:pic>
      <p:pic>
        <p:nvPicPr>
          <p:cNvPr id="8" name="Picture 7" descr="FIRST">
            <a:extLst>
              <a:ext uri="{FF2B5EF4-FFF2-40B4-BE49-F238E27FC236}">
                <a16:creationId xmlns:a16="http://schemas.microsoft.com/office/drawing/2014/main" id="{FADF55F9-5F19-A15C-596F-DD377413C7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0479"/>
            <a:ext cx="2328421" cy="607883"/>
          </a:xfrm>
          <a:prstGeom prst="rect">
            <a:avLst/>
          </a:prstGeom>
          <a:noFill/>
          <a:ln>
            <a:noFill/>
          </a:ln>
        </p:spPr>
      </p:pic>
    </p:spTree>
    <p:extLst>
      <p:ext uri="{BB962C8B-B14F-4D97-AF65-F5344CB8AC3E}">
        <p14:creationId xmlns:p14="http://schemas.microsoft.com/office/powerpoint/2010/main" val="1170704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587E6-27A5-E915-D5F2-C2701A292814}"/>
              </a:ext>
            </a:extLst>
          </p:cNvPr>
          <p:cNvSpPr>
            <a:spLocks noGrp="1"/>
          </p:cNvSpPr>
          <p:nvPr>
            <p:ph type="title"/>
          </p:nvPr>
        </p:nvSpPr>
        <p:spPr/>
        <p:txBody>
          <a:bodyPr/>
          <a:lstStyle/>
          <a:p>
            <a:r>
              <a:rPr lang="en-US" b="1" dirty="0">
                <a:solidFill>
                  <a:srgbClr val="FF0000"/>
                </a:solidFill>
              </a:rPr>
              <a:t>Robot Game</a:t>
            </a:r>
          </a:p>
        </p:txBody>
      </p:sp>
      <p:sp>
        <p:nvSpPr>
          <p:cNvPr id="3" name="Content Placeholder 2">
            <a:extLst>
              <a:ext uri="{FF2B5EF4-FFF2-40B4-BE49-F238E27FC236}">
                <a16:creationId xmlns:a16="http://schemas.microsoft.com/office/drawing/2014/main" id="{D4D0F23A-F6E5-133A-4CA1-66F56AD04425}"/>
              </a:ext>
            </a:extLst>
          </p:cNvPr>
          <p:cNvSpPr>
            <a:spLocks noGrp="1"/>
          </p:cNvSpPr>
          <p:nvPr>
            <p:ph idx="1"/>
          </p:nvPr>
        </p:nvSpPr>
        <p:spPr>
          <a:xfrm>
            <a:off x="239038" y="2045491"/>
            <a:ext cx="9784080" cy="4206240"/>
          </a:xfrm>
        </p:spPr>
        <p:txBody>
          <a:bodyPr>
            <a:noAutofit/>
          </a:bodyPr>
          <a:lstStyle/>
          <a:p>
            <a:r>
              <a:rPr lang="en-US" sz="3600" b="1" dirty="0"/>
              <a:t>Gracious Professionalism</a:t>
            </a:r>
          </a:p>
          <a:p>
            <a:r>
              <a:rPr lang="en-US" sz="3600" b="1" dirty="0"/>
              <a:t>Partly In</a:t>
            </a:r>
          </a:p>
          <a:p>
            <a:r>
              <a:rPr lang="en-US" sz="3600" b="1" dirty="0"/>
              <a:t>Completely In</a:t>
            </a:r>
          </a:p>
          <a:p>
            <a:r>
              <a:rPr lang="en-US" sz="3600" b="1" dirty="0"/>
              <a:t>Precision Tokens</a:t>
            </a:r>
          </a:p>
          <a:p>
            <a:r>
              <a:rPr lang="en-US" sz="3600" b="1" dirty="0"/>
              <a:t>Two Technicians</a:t>
            </a:r>
          </a:p>
          <a:p>
            <a:r>
              <a:rPr lang="en-US" sz="3600" b="1" dirty="0"/>
              <a:t>20 Points if robot and attachments fit in Launch Area and less than 12 inches high</a:t>
            </a:r>
          </a:p>
        </p:txBody>
      </p:sp>
      <p:pic>
        <p:nvPicPr>
          <p:cNvPr id="4" name="Picture 3" descr="A picture containing weapon&#10;&#10;Description automatically generated">
            <a:extLst>
              <a:ext uri="{FF2B5EF4-FFF2-40B4-BE49-F238E27FC236}">
                <a16:creationId xmlns:a16="http://schemas.microsoft.com/office/drawing/2014/main" id="{B88F049B-003F-5739-5FEC-0C19A00B72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6818" y="192640"/>
            <a:ext cx="1885802" cy="1658061"/>
          </a:xfrm>
          <a:prstGeom prst="rect">
            <a:avLst/>
          </a:prstGeom>
        </p:spPr>
      </p:pic>
      <p:pic>
        <p:nvPicPr>
          <p:cNvPr id="6" name="Picture 5">
            <a:extLst>
              <a:ext uri="{FF2B5EF4-FFF2-40B4-BE49-F238E27FC236}">
                <a16:creationId xmlns:a16="http://schemas.microsoft.com/office/drawing/2014/main" id="{27D5F027-F3D2-9B68-3FFB-3B3EFC4379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375" y="1937460"/>
            <a:ext cx="2912625" cy="3430660"/>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102D3A9C-0E48-E52C-ECEA-A68D0BDC9F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426" r="3058"/>
          <a:stretch/>
        </p:blipFill>
        <p:spPr>
          <a:xfrm>
            <a:off x="6330680" y="3340"/>
            <a:ext cx="5855921" cy="5454779"/>
          </a:xfrm>
          <a:prstGeom prst="rect">
            <a:avLst/>
          </a:prstGeom>
        </p:spPr>
      </p:pic>
    </p:spTree>
    <p:extLst>
      <p:ext uri="{BB962C8B-B14F-4D97-AF65-F5344CB8AC3E}">
        <p14:creationId xmlns:p14="http://schemas.microsoft.com/office/powerpoint/2010/main" val="3667197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234EBB71-3CE7-4A94-36D7-BC77B722BDE8}"/>
              </a:ext>
            </a:extLst>
          </p:cNvPr>
          <p:cNvGraphicFramePr>
            <a:graphicFrameLocks noChangeAspect="1"/>
          </p:cNvGraphicFramePr>
          <p:nvPr/>
        </p:nvGraphicFramePr>
        <p:xfrm>
          <a:off x="3658586" y="167844"/>
          <a:ext cx="4957093" cy="6415836"/>
        </p:xfrm>
        <a:graphic>
          <a:graphicData uri="http://schemas.openxmlformats.org/presentationml/2006/ole">
            <mc:AlternateContent xmlns:mc="http://schemas.openxmlformats.org/markup-compatibility/2006">
              <mc:Choice xmlns:v="urn:schemas-microsoft-com:vml" Requires="v">
                <p:oleObj name="Acrobat Document" r:id="rId2" imgW="5829120" imgH="7543640" progId="AcroExch.Document.DC">
                  <p:embed/>
                </p:oleObj>
              </mc:Choice>
              <mc:Fallback>
                <p:oleObj name="Acrobat Document" r:id="rId2" imgW="5829120" imgH="7543640" progId="AcroExch.Document.DC">
                  <p:embed/>
                  <p:pic>
                    <p:nvPicPr>
                      <p:cNvPr id="4" name="Object 3">
                        <a:extLst>
                          <a:ext uri="{FF2B5EF4-FFF2-40B4-BE49-F238E27FC236}">
                            <a16:creationId xmlns:a16="http://schemas.microsoft.com/office/drawing/2014/main" id="{234EBB71-3CE7-4A94-36D7-BC77B722BDE8}"/>
                          </a:ext>
                        </a:extLst>
                      </p:cNvPr>
                      <p:cNvPicPr/>
                      <p:nvPr/>
                    </p:nvPicPr>
                    <p:blipFill>
                      <a:blip r:embed="rId3"/>
                      <a:stretch>
                        <a:fillRect/>
                      </a:stretch>
                    </p:blipFill>
                    <p:spPr>
                      <a:xfrm>
                        <a:off x="3658586" y="167844"/>
                        <a:ext cx="4957093" cy="6415836"/>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B3F1F0E7-0DCC-AD3F-8E0E-31D2E90961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519"/>
          <a:stretch/>
        </p:blipFill>
        <p:spPr bwMode="auto">
          <a:xfrm rot="20716181">
            <a:off x="621982" y="4773612"/>
            <a:ext cx="1438275" cy="1598295"/>
          </a:xfrm>
          <a:prstGeom prst="rect">
            <a:avLst/>
          </a:prstGeom>
          <a:noFill/>
          <a:ln>
            <a:noFill/>
          </a:ln>
          <a:extLst>
            <a:ext uri="{53640926-AAD7-44D8-BBD7-CCE9431645EC}">
              <a14:shadowObscured xmlns:a14="http://schemas.microsoft.com/office/drawing/2010/main"/>
            </a:ext>
          </a:extLst>
        </p:spPr>
      </p:pic>
      <p:pic>
        <p:nvPicPr>
          <p:cNvPr id="6" name="Picture 5" descr="Robot Game - FIRST LEGO League EN">
            <a:extLst>
              <a:ext uri="{FF2B5EF4-FFF2-40B4-BE49-F238E27FC236}">
                <a16:creationId xmlns:a16="http://schemas.microsoft.com/office/drawing/2014/main" id="{B93F1D6F-A022-CFF8-DDCB-B7343D0E46B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64688" y="403225"/>
            <a:ext cx="1901825" cy="1560830"/>
          </a:xfrm>
          <a:prstGeom prst="rect">
            <a:avLst/>
          </a:prstGeom>
          <a:noFill/>
          <a:ln>
            <a:noFill/>
          </a:ln>
        </p:spPr>
      </p:pic>
      <p:pic>
        <p:nvPicPr>
          <p:cNvPr id="7" name="Picture 6">
            <a:extLst>
              <a:ext uri="{FF2B5EF4-FFF2-40B4-BE49-F238E27FC236}">
                <a16:creationId xmlns:a16="http://schemas.microsoft.com/office/drawing/2014/main" id="{E6CEAA9D-D6B5-F1F3-5C98-C594B46D6E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660"/>
          <a:stretch/>
        </p:blipFill>
        <p:spPr bwMode="auto">
          <a:xfrm>
            <a:off x="1099448" y="627380"/>
            <a:ext cx="1849755" cy="1498600"/>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3B3877DD-576A-030A-6B1B-47871EF03AB0}"/>
              </a:ext>
            </a:extLst>
          </p:cNvPr>
          <p:cNvPicPr>
            <a:picLocks noChangeAspect="1"/>
          </p:cNvPicPr>
          <p:nvPr/>
        </p:nvPicPr>
        <p:blipFill rotWithShape="1">
          <a:blip r:embed="rId7">
            <a:extLst>
              <a:ext uri="{28A0092B-C50C-407E-A947-70E740481C1C}">
                <a14:useLocalDpi xmlns:a14="http://schemas.microsoft.com/office/drawing/2010/main" val="0"/>
              </a:ext>
            </a:extLst>
          </a:blip>
          <a:srcRect l="39593" t="29846" r="38868" b="34165"/>
          <a:stretch/>
        </p:blipFill>
        <p:spPr bwMode="auto">
          <a:xfrm>
            <a:off x="9000433" y="2445702"/>
            <a:ext cx="1540853" cy="1290923"/>
          </a:xfrm>
          <a:prstGeom prst="rect">
            <a:avLst/>
          </a:prstGeom>
          <a:noFill/>
          <a:ln>
            <a:noFill/>
          </a:ln>
          <a:extLst>
            <a:ext uri="{53640926-AAD7-44D8-BBD7-CCE9431645EC}">
              <a14:shadowObscured xmlns:a14="http://schemas.microsoft.com/office/drawing/2010/main"/>
            </a:ext>
          </a:extLst>
        </p:spPr>
      </p:pic>
      <p:pic>
        <p:nvPicPr>
          <p:cNvPr id="9" name="Picture 8" descr="Graphical user interface, application, Word&#10;&#10;Description automatically generated">
            <a:extLst>
              <a:ext uri="{FF2B5EF4-FFF2-40B4-BE49-F238E27FC236}">
                <a16:creationId xmlns:a16="http://schemas.microsoft.com/office/drawing/2014/main" id="{669D56B5-FCD2-62AB-E831-8C36857D167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1371" t="27503" r="42112" b="50650"/>
          <a:stretch/>
        </p:blipFill>
        <p:spPr bwMode="auto">
          <a:xfrm rot="21023436">
            <a:off x="9331008" y="4315143"/>
            <a:ext cx="2506980" cy="1864995"/>
          </a:xfrm>
          <a:prstGeom prst="rect">
            <a:avLst/>
          </a:prstGeom>
          <a:noFill/>
          <a:ln>
            <a:noFill/>
          </a:ln>
          <a:extLst>
            <a:ext uri="{53640926-AAD7-44D8-BBD7-CCE9431645EC}">
              <a14:shadowObscured xmlns:a14="http://schemas.microsoft.com/office/drawing/2010/main"/>
            </a:ext>
          </a:extLst>
        </p:spPr>
      </p:pic>
      <p:pic>
        <p:nvPicPr>
          <p:cNvPr id="10" name="Picture 9" descr="A picture containing arrow&#10;&#10;Description automatically generated">
            <a:extLst>
              <a:ext uri="{FF2B5EF4-FFF2-40B4-BE49-F238E27FC236}">
                <a16:creationId xmlns:a16="http://schemas.microsoft.com/office/drawing/2014/main" id="{211CB1F9-43B9-18FD-414D-0B36245D29B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239"/>
          <a:stretch/>
        </p:blipFill>
        <p:spPr bwMode="auto">
          <a:xfrm>
            <a:off x="442418" y="2951130"/>
            <a:ext cx="1791970" cy="785495"/>
          </a:xfrm>
          <a:prstGeom prst="rect">
            <a:avLst/>
          </a:prstGeom>
          <a:noFill/>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AFA72352-56E1-8CAE-CD54-38A1026E9B1E}"/>
              </a:ext>
            </a:extLst>
          </p:cNvPr>
          <p:cNvSpPr txBox="1"/>
          <p:nvPr/>
        </p:nvSpPr>
        <p:spPr>
          <a:xfrm>
            <a:off x="1930400" y="6376300"/>
            <a:ext cx="686406" cy="369332"/>
          </a:xfrm>
          <a:prstGeom prst="rect">
            <a:avLst/>
          </a:prstGeom>
          <a:noFill/>
        </p:spPr>
        <p:txBody>
          <a:bodyPr wrap="none" rtlCol="0">
            <a:spAutoFit/>
          </a:bodyPr>
          <a:lstStyle/>
          <a:p>
            <a:r>
              <a:rPr lang="en-US" dirty="0"/>
              <a:t>Wind</a:t>
            </a:r>
          </a:p>
        </p:txBody>
      </p:sp>
      <p:sp>
        <p:nvSpPr>
          <p:cNvPr id="12" name="TextBox 11">
            <a:extLst>
              <a:ext uri="{FF2B5EF4-FFF2-40B4-BE49-F238E27FC236}">
                <a16:creationId xmlns:a16="http://schemas.microsoft.com/office/drawing/2014/main" id="{6CE5358A-492C-1359-93D8-12EEBA403BFB}"/>
              </a:ext>
            </a:extLst>
          </p:cNvPr>
          <p:cNvSpPr txBox="1"/>
          <p:nvPr/>
        </p:nvSpPr>
        <p:spPr>
          <a:xfrm>
            <a:off x="1338403" y="2160612"/>
            <a:ext cx="1420582" cy="369332"/>
          </a:xfrm>
          <a:prstGeom prst="rect">
            <a:avLst/>
          </a:prstGeom>
          <a:noFill/>
        </p:spPr>
        <p:txBody>
          <a:bodyPr wrap="none" rtlCol="0">
            <a:spAutoFit/>
          </a:bodyPr>
          <a:lstStyle/>
          <a:p>
            <a:r>
              <a:rPr lang="en-US" dirty="0"/>
              <a:t>Dinosaur Toy</a:t>
            </a:r>
          </a:p>
        </p:txBody>
      </p:sp>
      <p:sp>
        <p:nvSpPr>
          <p:cNvPr id="13" name="TextBox 12">
            <a:extLst>
              <a:ext uri="{FF2B5EF4-FFF2-40B4-BE49-F238E27FC236}">
                <a16:creationId xmlns:a16="http://schemas.microsoft.com/office/drawing/2014/main" id="{9EFDF12A-619E-4FA2-2552-2132D81C9EB7}"/>
              </a:ext>
            </a:extLst>
          </p:cNvPr>
          <p:cNvSpPr txBox="1"/>
          <p:nvPr/>
        </p:nvSpPr>
        <p:spPr>
          <a:xfrm>
            <a:off x="833999" y="3763094"/>
            <a:ext cx="1190326" cy="369332"/>
          </a:xfrm>
          <a:prstGeom prst="rect">
            <a:avLst/>
          </a:prstGeom>
          <a:noFill/>
        </p:spPr>
        <p:txBody>
          <a:bodyPr wrap="none" rtlCol="0">
            <a:spAutoFit/>
          </a:bodyPr>
          <a:lstStyle/>
          <a:p>
            <a:r>
              <a:rPr lang="en-US" dirty="0"/>
              <a:t>Hybrid Car</a:t>
            </a:r>
          </a:p>
        </p:txBody>
      </p:sp>
      <p:sp>
        <p:nvSpPr>
          <p:cNvPr id="14" name="TextBox 13">
            <a:extLst>
              <a:ext uri="{FF2B5EF4-FFF2-40B4-BE49-F238E27FC236}">
                <a16:creationId xmlns:a16="http://schemas.microsoft.com/office/drawing/2014/main" id="{ECA4682B-33CD-5CDA-5C0B-02BC63D0F603}"/>
              </a:ext>
            </a:extLst>
          </p:cNvPr>
          <p:cNvSpPr txBox="1"/>
          <p:nvPr/>
        </p:nvSpPr>
        <p:spPr>
          <a:xfrm>
            <a:off x="10449427" y="1664215"/>
            <a:ext cx="1526636" cy="369332"/>
          </a:xfrm>
          <a:prstGeom prst="rect">
            <a:avLst/>
          </a:prstGeom>
          <a:noFill/>
        </p:spPr>
        <p:txBody>
          <a:bodyPr wrap="none" rtlCol="0">
            <a:spAutoFit/>
          </a:bodyPr>
          <a:lstStyle/>
          <a:p>
            <a:r>
              <a:rPr lang="en-US" dirty="0"/>
              <a:t>Power Station</a:t>
            </a:r>
          </a:p>
        </p:txBody>
      </p:sp>
      <p:sp>
        <p:nvSpPr>
          <p:cNvPr id="15" name="TextBox 14">
            <a:extLst>
              <a:ext uri="{FF2B5EF4-FFF2-40B4-BE49-F238E27FC236}">
                <a16:creationId xmlns:a16="http://schemas.microsoft.com/office/drawing/2014/main" id="{666599BF-8E69-09DF-EE41-80EC01B8D4F7}"/>
              </a:ext>
            </a:extLst>
          </p:cNvPr>
          <p:cNvSpPr txBox="1"/>
          <p:nvPr/>
        </p:nvSpPr>
        <p:spPr>
          <a:xfrm>
            <a:off x="10584498" y="6159165"/>
            <a:ext cx="1105046" cy="369332"/>
          </a:xfrm>
          <a:prstGeom prst="rect">
            <a:avLst/>
          </a:prstGeom>
          <a:noFill/>
        </p:spPr>
        <p:txBody>
          <a:bodyPr wrap="none" rtlCol="0">
            <a:spAutoFit/>
          </a:bodyPr>
          <a:lstStyle/>
          <a:p>
            <a:r>
              <a:rPr lang="en-US" dirty="0"/>
              <a:t>Watch TV</a:t>
            </a:r>
          </a:p>
        </p:txBody>
      </p:sp>
      <p:sp>
        <p:nvSpPr>
          <p:cNvPr id="16" name="TextBox 15">
            <a:extLst>
              <a:ext uri="{FF2B5EF4-FFF2-40B4-BE49-F238E27FC236}">
                <a16:creationId xmlns:a16="http://schemas.microsoft.com/office/drawing/2014/main" id="{7DFA728F-E34F-54CB-F020-672554691E60}"/>
              </a:ext>
            </a:extLst>
          </p:cNvPr>
          <p:cNvSpPr txBox="1"/>
          <p:nvPr/>
        </p:nvSpPr>
        <p:spPr>
          <a:xfrm>
            <a:off x="10542200" y="2657374"/>
            <a:ext cx="1207382" cy="923330"/>
          </a:xfrm>
          <a:prstGeom prst="rect">
            <a:avLst/>
          </a:prstGeom>
          <a:noFill/>
        </p:spPr>
        <p:txBody>
          <a:bodyPr wrap="none" rtlCol="0">
            <a:spAutoFit/>
          </a:bodyPr>
          <a:lstStyle/>
          <a:p>
            <a:r>
              <a:rPr lang="en-US" dirty="0"/>
              <a:t>Innovation</a:t>
            </a:r>
          </a:p>
          <a:p>
            <a:r>
              <a:rPr lang="en-US" dirty="0"/>
              <a:t>Project</a:t>
            </a:r>
          </a:p>
          <a:p>
            <a:r>
              <a:rPr lang="en-US" dirty="0"/>
              <a:t>Model</a:t>
            </a:r>
          </a:p>
        </p:txBody>
      </p:sp>
      <p:pic>
        <p:nvPicPr>
          <p:cNvPr id="3" name="Picture 2" descr="A picture containing indoor, person&#10;&#10;Description automatically generated">
            <a:extLst>
              <a:ext uri="{FF2B5EF4-FFF2-40B4-BE49-F238E27FC236}">
                <a16:creationId xmlns:a16="http://schemas.microsoft.com/office/drawing/2014/main" id="{A1444522-4930-2FA3-8973-14257199DA5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4639441">
            <a:off x="3127798" y="4082838"/>
            <a:ext cx="3171613" cy="2378710"/>
          </a:xfrm>
          <a:prstGeom prst="rect">
            <a:avLst/>
          </a:prstGeom>
        </p:spPr>
      </p:pic>
    </p:spTree>
    <p:extLst>
      <p:ext uri="{BB962C8B-B14F-4D97-AF65-F5344CB8AC3E}">
        <p14:creationId xmlns:p14="http://schemas.microsoft.com/office/powerpoint/2010/main" val="1299872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2E706C57-4387-E32C-9D8A-107EFF80F41B}"/>
              </a:ext>
            </a:extLst>
          </p:cNvPr>
          <p:cNvGraphicFramePr>
            <a:graphicFrameLocks noChangeAspect="1"/>
          </p:cNvGraphicFramePr>
          <p:nvPr/>
        </p:nvGraphicFramePr>
        <p:xfrm>
          <a:off x="2922905" y="443865"/>
          <a:ext cx="4186238" cy="5418138"/>
        </p:xfrm>
        <a:graphic>
          <a:graphicData uri="http://schemas.openxmlformats.org/presentationml/2006/ole">
            <mc:AlternateContent xmlns:mc="http://schemas.openxmlformats.org/markup-compatibility/2006">
              <mc:Choice xmlns:v="urn:schemas-microsoft-com:vml" Requires="v">
                <p:oleObj name="Acrobat Document" r:id="rId3" imgW="5829120" imgH="7543640" progId="AcroExch.Document.DC">
                  <p:embed/>
                </p:oleObj>
              </mc:Choice>
              <mc:Fallback>
                <p:oleObj name="Acrobat Document" r:id="rId3" imgW="5829120" imgH="7543640" progId="AcroExch.Document.DC">
                  <p:embed/>
                  <p:pic>
                    <p:nvPicPr>
                      <p:cNvPr id="4" name="Object 3">
                        <a:extLst>
                          <a:ext uri="{FF2B5EF4-FFF2-40B4-BE49-F238E27FC236}">
                            <a16:creationId xmlns:a16="http://schemas.microsoft.com/office/drawing/2014/main" id="{2E706C57-4387-E32C-9D8A-107EFF80F41B}"/>
                          </a:ext>
                        </a:extLst>
                      </p:cNvPr>
                      <p:cNvPicPr/>
                      <p:nvPr/>
                    </p:nvPicPr>
                    <p:blipFill>
                      <a:blip r:embed="rId4"/>
                      <a:stretch>
                        <a:fillRect/>
                      </a:stretch>
                    </p:blipFill>
                    <p:spPr>
                      <a:xfrm>
                        <a:off x="2922905" y="443865"/>
                        <a:ext cx="4186238" cy="5418138"/>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37B63CEB-63B1-6F37-90DB-8B5C71250000}"/>
              </a:ext>
            </a:extLst>
          </p:cNvPr>
          <p:cNvGraphicFramePr>
            <a:graphicFrameLocks noChangeAspect="1"/>
          </p:cNvGraphicFramePr>
          <p:nvPr/>
        </p:nvGraphicFramePr>
        <p:xfrm>
          <a:off x="7515543" y="1073785"/>
          <a:ext cx="4186238" cy="5418138"/>
        </p:xfrm>
        <a:graphic>
          <a:graphicData uri="http://schemas.openxmlformats.org/presentationml/2006/ole">
            <mc:AlternateContent xmlns:mc="http://schemas.openxmlformats.org/markup-compatibility/2006">
              <mc:Choice xmlns:v="urn:schemas-microsoft-com:vml" Requires="v">
                <p:oleObj name="Acrobat Document" r:id="rId5" imgW="5829120" imgH="7543640" progId="AcroExch.Document.DC">
                  <p:embed/>
                </p:oleObj>
              </mc:Choice>
              <mc:Fallback>
                <p:oleObj name="Acrobat Document" r:id="rId5" imgW="5829120" imgH="7543640" progId="AcroExch.Document.DC">
                  <p:embed/>
                  <p:pic>
                    <p:nvPicPr>
                      <p:cNvPr id="5" name="Object 4">
                        <a:extLst>
                          <a:ext uri="{FF2B5EF4-FFF2-40B4-BE49-F238E27FC236}">
                            <a16:creationId xmlns:a16="http://schemas.microsoft.com/office/drawing/2014/main" id="{37B63CEB-63B1-6F37-90DB-8B5C71250000}"/>
                          </a:ext>
                        </a:extLst>
                      </p:cNvPr>
                      <p:cNvPicPr/>
                      <p:nvPr/>
                    </p:nvPicPr>
                    <p:blipFill>
                      <a:blip r:embed="rId6"/>
                      <a:stretch>
                        <a:fillRect/>
                      </a:stretch>
                    </p:blipFill>
                    <p:spPr>
                      <a:xfrm>
                        <a:off x="7515543" y="1073785"/>
                        <a:ext cx="4186238" cy="541813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87DE47D0-8954-D95D-5CEB-043151E47A6D}"/>
              </a:ext>
            </a:extLst>
          </p:cNvPr>
          <p:cNvSpPr txBox="1"/>
          <p:nvPr/>
        </p:nvSpPr>
        <p:spPr>
          <a:xfrm>
            <a:off x="490219" y="728345"/>
            <a:ext cx="2121093" cy="2308324"/>
          </a:xfrm>
          <a:prstGeom prst="rect">
            <a:avLst/>
          </a:prstGeom>
          <a:noFill/>
        </p:spPr>
        <p:txBody>
          <a:bodyPr wrap="none" rtlCol="0">
            <a:spAutoFit/>
          </a:bodyPr>
          <a:lstStyle/>
          <a:p>
            <a:r>
              <a:rPr lang="en-US" sz="3600" b="1" dirty="0"/>
              <a:t>Complete</a:t>
            </a:r>
          </a:p>
          <a:p>
            <a:r>
              <a:rPr lang="en-US" sz="3600" b="1" dirty="0"/>
              <a:t>one form</a:t>
            </a:r>
          </a:p>
          <a:p>
            <a:r>
              <a:rPr lang="en-US" sz="3600" b="1" dirty="0"/>
              <a:t>for each</a:t>
            </a:r>
          </a:p>
          <a:p>
            <a:r>
              <a:rPr lang="en-US" sz="3600" b="1" dirty="0"/>
              <a:t>Mission</a:t>
            </a:r>
          </a:p>
        </p:txBody>
      </p:sp>
      <p:pic>
        <p:nvPicPr>
          <p:cNvPr id="3" name="Picture 2" descr="A person holding a cake&#10;&#10;Description automatically generated with low confidence">
            <a:extLst>
              <a:ext uri="{FF2B5EF4-FFF2-40B4-BE49-F238E27FC236}">
                <a16:creationId xmlns:a16="http://schemas.microsoft.com/office/drawing/2014/main" id="{0BD1D0EC-B6E6-26A0-0DB9-4903CAF113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523" t="12271"/>
          <a:stretch/>
        </p:blipFill>
        <p:spPr>
          <a:xfrm rot="5400000">
            <a:off x="-457369" y="3342471"/>
            <a:ext cx="3972898" cy="3058160"/>
          </a:xfrm>
          <a:prstGeom prst="rect">
            <a:avLst/>
          </a:prstGeom>
        </p:spPr>
      </p:pic>
    </p:spTree>
    <p:extLst>
      <p:ext uri="{BB962C8B-B14F-4D97-AF65-F5344CB8AC3E}">
        <p14:creationId xmlns:p14="http://schemas.microsoft.com/office/powerpoint/2010/main" val="1355406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6291B71-EEA9-A829-4A5E-BEF799121FD2}"/>
              </a:ext>
            </a:extLst>
          </p:cNvPr>
          <p:cNvGraphicFramePr>
            <a:graphicFrameLocks noChangeAspect="1"/>
          </p:cNvGraphicFramePr>
          <p:nvPr/>
        </p:nvGraphicFramePr>
        <p:xfrm>
          <a:off x="6674259" y="84689"/>
          <a:ext cx="5131242" cy="6641231"/>
        </p:xfrm>
        <a:graphic>
          <a:graphicData uri="http://schemas.openxmlformats.org/presentationml/2006/ole">
            <mc:AlternateContent xmlns:mc="http://schemas.openxmlformats.org/markup-compatibility/2006">
              <mc:Choice xmlns:v="urn:schemas-microsoft-com:vml" Requires="v">
                <p:oleObj name="Acrobat Document" r:id="rId2" imgW="5829120" imgH="7543640" progId="AcroExch.Document.DC">
                  <p:embed/>
                </p:oleObj>
              </mc:Choice>
              <mc:Fallback>
                <p:oleObj name="Acrobat Document" r:id="rId2" imgW="5829120" imgH="7543640" progId="AcroExch.Document.DC">
                  <p:embed/>
                  <p:pic>
                    <p:nvPicPr>
                      <p:cNvPr id="2" name="Object 1">
                        <a:extLst>
                          <a:ext uri="{FF2B5EF4-FFF2-40B4-BE49-F238E27FC236}">
                            <a16:creationId xmlns:a16="http://schemas.microsoft.com/office/drawing/2014/main" id="{06291B71-EEA9-A829-4A5E-BEF799121FD2}"/>
                          </a:ext>
                        </a:extLst>
                      </p:cNvPr>
                      <p:cNvPicPr/>
                      <p:nvPr/>
                    </p:nvPicPr>
                    <p:blipFill>
                      <a:blip r:embed="rId3"/>
                      <a:stretch>
                        <a:fillRect/>
                      </a:stretch>
                    </p:blipFill>
                    <p:spPr>
                      <a:xfrm>
                        <a:off x="6674259" y="84689"/>
                        <a:ext cx="5131242" cy="6641231"/>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71461F72-039E-8C0F-51D1-8F5B006DB064}"/>
              </a:ext>
            </a:extLst>
          </p:cNvPr>
          <p:cNvSpPr txBox="1"/>
          <p:nvPr/>
        </p:nvSpPr>
        <p:spPr>
          <a:xfrm>
            <a:off x="8051747" y="967400"/>
            <a:ext cx="1495922" cy="369332"/>
          </a:xfrm>
          <a:prstGeom prst="rect">
            <a:avLst/>
          </a:prstGeom>
          <a:noFill/>
        </p:spPr>
        <p:txBody>
          <a:bodyPr wrap="none" rtlCol="0">
            <a:spAutoFit/>
          </a:bodyPr>
          <a:lstStyle/>
          <a:p>
            <a:r>
              <a:rPr lang="en-US" b="1" dirty="0">
                <a:solidFill>
                  <a:srgbClr val="FF0000"/>
                </a:solidFill>
              </a:rPr>
              <a:t>Wind Turbine</a:t>
            </a:r>
          </a:p>
        </p:txBody>
      </p:sp>
      <p:sp>
        <p:nvSpPr>
          <p:cNvPr id="6" name="TextBox 5">
            <a:extLst>
              <a:ext uri="{FF2B5EF4-FFF2-40B4-BE49-F238E27FC236}">
                <a16:creationId xmlns:a16="http://schemas.microsoft.com/office/drawing/2014/main" id="{213DA6E7-D7B1-EFD1-F4FA-34C70770B895}"/>
              </a:ext>
            </a:extLst>
          </p:cNvPr>
          <p:cNvSpPr txBox="1"/>
          <p:nvPr/>
        </p:nvSpPr>
        <p:spPr>
          <a:xfrm>
            <a:off x="7145518" y="1414022"/>
            <a:ext cx="2639505" cy="1323439"/>
          </a:xfrm>
          <a:prstGeom prst="rect">
            <a:avLst/>
          </a:prstGeom>
          <a:noFill/>
        </p:spPr>
        <p:txBody>
          <a:bodyPr wrap="square" rtlCol="0">
            <a:spAutoFit/>
          </a:bodyPr>
          <a:lstStyle/>
          <a:p>
            <a:r>
              <a:rPr lang="en-US" sz="1600" dirty="0">
                <a:solidFill>
                  <a:srgbClr val="FF0000"/>
                </a:solidFill>
                <a:latin typeface="Arial" panose="020B0604020202020204" pitchFamily="34" charset="0"/>
                <a:cs typeface="Arial" panose="020B0604020202020204" pitchFamily="34" charset="0"/>
              </a:rPr>
              <a:t>Robot travels from right launch area to</a:t>
            </a:r>
          </a:p>
          <a:p>
            <a:r>
              <a:rPr lang="en-US" sz="1600" dirty="0">
                <a:solidFill>
                  <a:srgbClr val="FF0000"/>
                </a:solidFill>
                <a:latin typeface="Arial" panose="020B0604020202020204" pitchFamily="34" charset="0"/>
                <a:cs typeface="Arial" panose="020B0604020202020204" pitchFamily="34" charset="0"/>
              </a:rPr>
              <a:t>Wind Turbine, pushes 3 times and brings energy</a:t>
            </a:r>
          </a:p>
          <a:p>
            <a:r>
              <a:rPr lang="en-US" sz="1600" dirty="0">
                <a:solidFill>
                  <a:srgbClr val="FF0000"/>
                </a:solidFill>
                <a:latin typeface="Arial" panose="020B0604020202020204" pitchFamily="34" charset="0"/>
                <a:cs typeface="Arial" panose="020B0604020202020204" pitchFamily="34" charset="0"/>
              </a:rPr>
              <a:t>Units back to launch area</a:t>
            </a:r>
          </a:p>
        </p:txBody>
      </p:sp>
      <p:sp>
        <p:nvSpPr>
          <p:cNvPr id="8" name="TextBox 7">
            <a:extLst>
              <a:ext uri="{FF2B5EF4-FFF2-40B4-BE49-F238E27FC236}">
                <a16:creationId xmlns:a16="http://schemas.microsoft.com/office/drawing/2014/main" id="{8983B8C1-9E3E-106D-DE31-83D2B17863D9}"/>
              </a:ext>
            </a:extLst>
          </p:cNvPr>
          <p:cNvSpPr txBox="1"/>
          <p:nvPr/>
        </p:nvSpPr>
        <p:spPr>
          <a:xfrm>
            <a:off x="386499" y="339367"/>
            <a:ext cx="6165130" cy="1200329"/>
          </a:xfrm>
          <a:prstGeom prst="rect">
            <a:avLst/>
          </a:prstGeom>
          <a:noFill/>
        </p:spPr>
        <p:txBody>
          <a:bodyPr wrap="square" rtlCol="0">
            <a:spAutoFit/>
          </a:bodyPr>
          <a:lstStyle/>
          <a:p>
            <a:pPr algn="ctr"/>
            <a:r>
              <a:rPr lang="en-US" sz="3600" b="1" dirty="0">
                <a:solidFill>
                  <a:srgbClr val="FF0000"/>
                </a:solidFill>
              </a:rPr>
              <a:t>Engineers Complete Design Journal</a:t>
            </a:r>
          </a:p>
        </p:txBody>
      </p:sp>
      <p:sp>
        <p:nvSpPr>
          <p:cNvPr id="9" name="TextBox 8">
            <a:extLst>
              <a:ext uri="{FF2B5EF4-FFF2-40B4-BE49-F238E27FC236}">
                <a16:creationId xmlns:a16="http://schemas.microsoft.com/office/drawing/2014/main" id="{42D8E809-9B7B-5122-826B-D55A9A4A4F4E}"/>
              </a:ext>
            </a:extLst>
          </p:cNvPr>
          <p:cNvSpPr txBox="1"/>
          <p:nvPr/>
        </p:nvSpPr>
        <p:spPr>
          <a:xfrm>
            <a:off x="264579" y="2075741"/>
            <a:ext cx="6482865" cy="2308324"/>
          </a:xfrm>
          <a:prstGeom prst="rect">
            <a:avLst/>
          </a:prstGeom>
          <a:noFill/>
        </p:spPr>
        <p:txBody>
          <a:bodyPr wrap="none" rtlCol="0">
            <a:spAutoFit/>
          </a:bodyPr>
          <a:lstStyle/>
          <a:p>
            <a:r>
              <a:rPr lang="en-US" sz="3600" b="1" dirty="0"/>
              <a:t>PSEUDOCODE</a:t>
            </a:r>
            <a:r>
              <a:rPr lang="en-US" sz="3600" dirty="0"/>
              <a:t> is a plain </a:t>
            </a:r>
          </a:p>
          <a:p>
            <a:r>
              <a:rPr lang="en-US" sz="3600" dirty="0"/>
              <a:t>language description of the steps</a:t>
            </a:r>
          </a:p>
          <a:p>
            <a:r>
              <a:rPr lang="en-US" sz="3600" dirty="0"/>
              <a:t>you want the robot to do.  </a:t>
            </a:r>
          </a:p>
          <a:p>
            <a:r>
              <a:rPr lang="en-US" sz="3600" dirty="0"/>
              <a:t>(Task List)</a:t>
            </a:r>
          </a:p>
        </p:txBody>
      </p:sp>
      <p:sp>
        <p:nvSpPr>
          <p:cNvPr id="10" name="TextBox 9">
            <a:extLst>
              <a:ext uri="{FF2B5EF4-FFF2-40B4-BE49-F238E27FC236}">
                <a16:creationId xmlns:a16="http://schemas.microsoft.com/office/drawing/2014/main" id="{DC477F3B-DFE7-B25E-1990-03ECDBB0851A}"/>
              </a:ext>
            </a:extLst>
          </p:cNvPr>
          <p:cNvSpPr txBox="1"/>
          <p:nvPr/>
        </p:nvSpPr>
        <p:spPr>
          <a:xfrm>
            <a:off x="9850385" y="1081900"/>
            <a:ext cx="1716880" cy="3416320"/>
          </a:xfrm>
          <a:prstGeom prst="rect">
            <a:avLst/>
          </a:prstGeom>
          <a:noFill/>
        </p:spPr>
        <p:txBody>
          <a:bodyPr wrap="none" rtlCol="0">
            <a:spAutoFit/>
          </a:bodyPr>
          <a:lstStyle/>
          <a:p>
            <a:r>
              <a:rPr lang="en-US" b="1" dirty="0">
                <a:solidFill>
                  <a:srgbClr val="FF0000"/>
                </a:solidFill>
              </a:rPr>
              <a:t>Go Straight</a:t>
            </a:r>
          </a:p>
          <a:p>
            <a:r>
              <a:rPr lang="en-US" b="1" dirty="0">
                <a:solidFill>
                  <a:srgbClr val="FF0000"/>
                </a:solidFill>
              </a:rPr>
              <a:t>____ inches</a:t>
            </a:r>
          </a:p>
          <a:p>
            <a:r>
              <a:rPr lang="en-US" b="1" dirty="0">
                <a:solidFill>
                  <a:srgbClr val="FF0000"/>
                </a:solidFill>
              </a:rPr>
              <a:t>____rotations</a:t>
            </a:r>
          </a:p>
          <a:p>
            <a:r>
              <a:rPr lang="en-US" b="1" dirty="0">
                <a:solidFill>
                  <a:srgbClr val="FF0000"/>
                </a:solidFill>
              </a:rPr>
              <a:t>Turn right</a:t>
            </a:r>
          </a:p>
          <a:p>
            <a:r>
              <a:rPr lang="en-US" b="1" dirty="0">
                <a:solidFill>
                  <a:srgbClr val="FF0000"/>
                </a:solidFill>
              </a:rPr>
              <a:t>Push 3 times</a:t>
            </a:r>
          </a:p>
          <a:p>
            <a:r>
              <a:rPr lang="en-US" b="1" dirty="0">
                <a:solidFill>
                  <a:srgbClr val="FF0000"/>
                </a:solidFill>
              </a:rPr>
              <a:t>Catch energy</a:t>
            </a:r>
          </a:p>
          <a:p>
            <a:r>
              <a:rPr lang="en-US" b="1" dirty="0">
                <a:solidFill>
                  <a:srgbClr val="FF0000"/>
                </a:solidFill>
              </a:rPr>
              <a:t>Units</a:t>
            </a:r>
          </a:p>
          <a:p>
            <a:r>
              <a:rPr lang="en-US" b="1" dirty="0">
                <a:solidFill>
                  <a:srgbClr val="FF0000"/>
                </a:solidFill>
              </a:rPr>
              <a:t>Turn left</a:t>
            </a:r>
          </a:p>
          <a:p>
            <a:r>
              <a:rPr lang="en-US" b="1" dirty="0">
                <a:solidFill>
                  <a:srgbClr val="FF0000"/>
                </a:solidFill>
              </a:rPr>
              <a:t>Go backwards</a:t>
            </a:r>
          </a:p>
          <a:p>
            <a:r>
              <a:rPr lang="en-US" b="1" dirty="0">
                <a:solidFill>
                  <a:srgbClr val="FF0000"/>
                </a:solidFill>
              </a:rPr>
              <a:t>To right launch </a:t>
            </a:r>
          </a:p>
          <a:p>
            <a:r>
              <a:rPr lang="en-US" b="1" dirty="0">
                <a:solidFill>
                  <a:srgbClr val="FF0000"/>
                </a:solidFill>
              </a:rPr>
              <a:t>area</a:t>
            </a:r>
          </a:p>
          <a:p>
            <a:endParaRPr lang="en-US" b="1" dirty="0">
              <a:solidFill>
                <a:srgbClr val="FF0000"/>
              </a:solidFill>
            </a:endParaRPr>
          </a:p>
        </p:txBody>
      </p:sp>
      <p:sp>
        <p:nvSpPr>
          <p:cNvPr id="11" name="TextBox 10">
            <a:extLst>
              <a:ext uri="{FF2B5EF4-FFF2-40B4-BE49-F238E27FC236}">
                <a16:creationId xmlns:a16="http://schemas.microsoft.com/office/drawing/2014/main" id="{ADEB155A-B961-3E20-CF02-610CE8B009E3}"/>
              </a:ext>
            </a:extLst>
          </p:cNvPr>
          <p:cNvSpPr txBox="1"/>
          <p:nvPr/>
        </p:nvSpPr>
        <p:spPr>
          <a:xfrm>
            <a:off x="7062071" y="2929834"/>
            <a:ext cx="2501326" cy="923330"/>
          </a:xfrm>
          <a:prstGeom prst="rect">
            <a:avLst/>
          </a:prstGeom>
          <a:noFill/>
        </p:spPr>
        <p:txBody>
          <a:bodyPr wrap="none" rtlCol="0">
            <a:spAutoFit/>
          </a:bodyPr>
          <a:lstStyle/>
          <a:p>
            <a:r>
              <a:rPr lang="en-US" b="1" dirty="0">
                <a:solidFill>
                  <a:srgbClr val="FF0000"/>
                </a:solidFill>
              </a:rPr>
              <a:t>Robot travels too far</a:t>
            </a:r>
          </a:p>
          <a:p>
            <a:r>
              <a:rPr lang="en-US" b="1" dirty="0">
                <a:solidFill>
                  <a:srgbClr val="FF0000"/>
                </a:solidFill>
              </a:rPr>
              <a:t>Right turn is too much</a:t>
            </a:r>
          </a:p>
          <a:p>
            <a:r>
              <a:rPr lang="en-US" b="1" dirty="0">
                <a:solidFill>
                  <a:srgbClr val="FF0000"/>
                </a:solidFill>
              </a:rPr>
              <a:t>Robot runs into turbine</a:t>
            </a:r>
          </a:p>
        </p:txBody>
      </p:sp>
      <p:sp>
        <p:nvSpPr>
          <p:cNvPr id="17" name="TextBox 16">
            <a:extLst>
              <a:ext uri="{FF2B5EF4-FFF2-40B4-BE49-F238E27FC236}">
                <a16:creationId xmlns:a16="http://schemas.microsoft.com/office/drawing/2014/main" id="{D3AA706E-79B8-82A0-68C2-B7166CF74184}"/>
              </a:ext>
            </a:extLst>
          </p:cNvPr>
          <p:cNvSpPr txBox="1"/>
          <p:nvPr/>
        </p:nvSpPr>
        <p:spPr>
          <a:xfrm>
            <a:off x="7145518" y="4498220"/>
            <a:ext cx="1552028" cy="923330"/>
          </a:xfrm>
          <a:prstGeom prst="rect">
            <a:avLst/>
          </a:prstGeom>
          <a:noFill/>
        </p:spPr>
        <p:txBody>
          <a:bodyPr wrap="none" rtlCol="0">
            <a:spAutoFit/>
          </a:bodyPr>
          <a:lstStyle/>
          <a:p>
            <a:r>
              <a:rPr lang="en-US" b="1" dirty="0">
                <a:solidFill>
                  <a:srgbClr val="FF0000"/>
                </a:solidFill>
              </a:rPr>
              <a:t>Correct </a:t>
            </a:r>
          </a:p>
          <a:p>
            <a:r>
              <a:rPr lang="en-US" b="1" dirty="0">
                <a:solidFill>
                  <a:srgbClr val="FF0000"/>
                </a:solidFill>
              </a:rPr>
              <a:t>Programming</a:t>
            </a:r>
          </a:p>
          <a:p>
            <a:endParaRPr lang="en-US" b="1" dirty="0">
              <a:solidFill>
                <a:srgbClr val="FF0000"/>
              </a:solidFill>
            </a:endParaRPr>
          </a:p>
        </p:txBody>
      </p:sp>
      <p:pic>
        <p:nvPicPr>
          <p:cNvPr id="19" name="Picture 18" descr="Diagram&#10;&#10;Description automatically generated">
            <a:extLst>
              <a:ext uri="{FF2B5EF4-FFF2-40B4-BE49-F238E27FC236}">
                <a16:creationId xmlns:a16="http://schemas.microsoft.com/office/drawing/2014/main" id="{3DFAE376-7798-A61B-511D-C850217955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268" r="16975"/>
          <a:stretch/>
        </p:blipFill>
        <p:spPr>
          <a:xfrm rot="5400000">
            <a:off x="9357534" y="3680157"/>
            <a:ext cx="2281769" cy="3243815"/>
          </a:xfrm>
          <a:prstGeom prst="rect">
            <a:avLst/>
          </a:prstGeom>
        </p:spPr>
      </p:pic>
    </p:spTree>
    <p:extLst>
      <p:ext uri="{BB962C8B-B14F-4D97-AF65-F5344CB8AC3E}">
        <p14:creationId xmlns:p14="http://schemas.microsoft.com/office/powerpoint/2010/main" val="2399323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F1B7827D-B7D0-97C0-EB3E-A9CED6BA5286}"/>
              </a:ext>
            </a:extLst>
          </p:cNvPr>
          <p:cNvSpPr>
            <a:spLocks noGrp="1"/>
          </p:cNvSpPr>
          <p:nvPr>
            <p:ph type="body" sz="quarter" idx="14"/>
          </p:nvPr>
        </p:nvSpPr>
        <p:spPr>
          <a:xfrm>
            <a:off x="-5080" y="1828482"/>
            <a:ext cx="10515600" cy="4795837"/>
          </a:xfrm>
        </p:spPr>
        <p:txBody>
          <a:bodyPr>
            <a:normAutofit lnSpcReduction="10000"/>
          </a:bodyPr>
          <a:lstStyle/>
          <a:p>
            <a:r>
              <a:rPr lang="en-US" sz="3200" b="1" dirty="0">
                <a:latin typeface="Arial" panose="020B0604020202020204" pitchFamily="34" charset="0"/>
                <a:cs typeface="Arial" panose="020B0604020202020204" pitchFamily="34" charset="0"/>
              </a:rPr>
              <a:t>Team discusses Mission strategy - two </a:t>
            </a:r>
          </a:p>
          <a:p>
            <a:pPr marL="0" indent="0">
              <a:buNone/>
            </a:pPr>
            <a:r>
              <a:rPr lang="en-US" sz="3200" b="1" dirty="0">
                <a:latin typeface="Arial" panose="020B0604020202020204" pitchFamily="34" charset="0"/>
                <a:cs typeface="Arial" panose="020B0604020202020204" pitchFamily="34" charset="0"/>
              </a:rPr>
              <a:t>technicians at each Launch Area – one robot</a:t>
            </a:r>
          </a:p>
          <a:p>
            <a:r>
              <a:rPr lang="en-US" sz="3200" b="1" dirty="0">
                <a:latin typeface="Arial" panose="020B0604020202020204" pitchFamily="34" charset="0"/>
                <a:cs typeface="Arial" panose="020B0604020202020204" pitchFamily="34" charset="0"/>
              </a:rPr>
              <a:t>Complete the Wire Frame form to show path of robot for each mission</a:t>
            </a:r>
          </a:p>
          <a:p>
            <a:r>
              <a:rPr lang="en-US" sz="3200" b="1" dirty="0">
                <a:latin typeface="Arial" panose="020B0604020202020204" pitchFamily="34" charset="0"/>
                <a:cs typeface="Arial" panose="020B0604020202020204" pitchFamily="34" charset="0"/>
              </a:rPr>
              <a:t>Use a different color for each mission path</a:t>
            </a:r>
          </a:p>
          <a:p>
            <a:r>
              <a:rPr lang="en-US" sz="3200" b="1" dirty="0">
                <a:latin typeface="Arial" panose="020B0604020202020204" pitchFamily="34" charset="0"/>
                <a:cs typeface="Arial" panose="020B0604020202020204" pitchFamily="34" charset="0"/>
              </a:rPr>
              <a:t>After Missions decided, complete one Design Journal form for each mission</a:t>
            </a:r>
          </a:p>
          <a:p>
            <a:r>
              <a:rPr lang="en-US" sz="3200" b="1" dirty="0">
                <a:latin typeface="Arial" panose="020B0604020202020204" pitchFamily="34" charset="0"/>
                <a:cs typeface="Arial" panose="020B0604020202020204" pitchFamily="34" charset="0"/>
              </a:rPr>
              <a:t>Each Design Journal form directs the programming for that Mission and attachment to build, if needed</a:t>
            </a:r>
          </a:p>
          <a:p>
            <a:endParaRPr lang="en-US" dirty="0"/>
          </a:p>
        </p:txBody>
      </p:sp>
      <p:sp>
        <p:nvSpPr>
          <p:cNvPr id="13" name="Title 12">
            <a:extLst>
              <a:ext uri="{FF2B5EF4-FFF2-40B4-BE49-F238E27FC236}">
                <a16:creationId xmlns:a16="http://schemas.microsoft.com/office/drawing/2014/main" id="{D5EE3682-3415-4431-5163-DF6176369A41}"/>
              </a:ext>
            </a:extLst>
          </p:cNvPr>
          <p:cNvSpPr>
            <a:spLocks noGrp="1"/>
          </p:cNvSpPr>
          <p:nvPr>
            <p:ph type="title"/>
          </p:nvPr>
        </p:nvSpPr>
        <p:spPr>
          <a:xfrm>
            <a:off x="838200" y="365126"/>
            <a:ext cx="10515600" cy="1280793"/>
          </a:xfrm>
        </p:spPr>
        <p:txBody>
          <a:bodyPr/>
          <a:lstStyle/>
          <a:p>
            <a:r>
              <a:rPr lang="en-US" b="1" dirty="0">
                <a:solidFill>
                  <a:srgbClr val="FF0000"/>
                </a:solidFill>
              </a:rPr>
              <a:t>Robot strategy for Missions</a:t>
            </a:r>
          </a:p>
        </p:txBody>
      </p:sp>
      <p:pic>
        <p:nvPicPr>
          <p:cNvPr id="3" name="Picture 2" descr="A person holding a baby&#10;&#10;Description automatically generated with medium confidence">
            <a:extLst>
              <a:ext uri="{FF2B5EF4-FFF2-40B4-BE49-F238E27FC236}">
                <a16:creationId xmlns:a16="http://schemas.microsoft.com/office/drawing/2014/main" id="{29EB069A-6EEE-B261-FD8D-442C103945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22" t="16420" b="18593"/>
          <a:stretch/>
        </p:blipFill>
        <p:spPr>
          <a:xfrm rot="5400000">
            <a:off x="8100099" y="1211619"/>
            <a:ext cx="5304154" cy="2879648"/>
          </a:xfrm>
          <a:prstGeom prst="rect">
            <a:avLst/>
          </a:prstGeom>
        </p:spPr>
      </p:pic>
    </p:spTree>
    <p:extLst>
      <p:ext uri="{BB962C8B-B14F-4D97-AF65-F5344CB8AC3E}">
        <p14:creationId xmlns:p14="http://schemas.microsoft.com/office/powerpoint/2010/main" val="948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DACDF4-BAA6-82BB-31D4-A97FE140ECE0}"/>
              </a:ext>
            </a:extLst>
          </p:cNvPr>
          <p:cNvPicPr>
            <a:picLocks noChangeAspect="1"/>
          </p:cNvPicPr>
          <p:nvPr/>
        </p:nvPicPr>
        <p:blipFill rotWithShape="1">
          <a:blip r:embed="rId2"/>
          <a:srcRect l="10083" t="13631" r="22750" b="5778"/>
          <a:stretch/>
        </p:blipFill>
        <p:spPr>
          <a:xfrm>
            <a:off x="1015533" y="0"/>
            <a:ext cx="10160934" cy="6858000"/>
          </a:xfrm>
          <a:prstGeom prst="rect">
            <a:avLst/>
          </a:prstGeom>
        </p:spPr>
      </p:pic>
      <p:pic>
        <p:nvPicPr>
          <p:cNvPr id="3" name="Picture 2" descr="A picture containing indoor, person&#10;&#10;Description automatically generated">
            <a:extLst>
              <a:ext uri="{FF2B5EF4-FFF2-40B4-BE49-F238E27FC236}">
                <a16:creationId xmlns:a16="http://schemas.microsoft.com/office/drawing/2014/main" id="{3D33AEDB-0D00-EB43-D444-C5E435759A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63" t="4371" r="5482" b="20173"/>
          <a:stretch/>
        </p:blipFill>
        <p:spPr>
          <a:xfrm rot="5400000">
            <a:off x="-643807" y="2960287"/>
            <a:ext cx="4531360" cy="3223426"/>
          </a:xfrm>
          <a:prstGeom prst="rect">
            <a:avLst/>
          </a:prstGeom>
        </p:spPr>
      </p:pic>
    </p:spTree>
    <p:extLst>
      <p:ext uri="{BB962C8B-B14F-4D97-AF65-F5344CB8AC3E}">
        <p14:creationId xmlns:p14="http://schemas.microsoft.com/office/powerpoint/2010/main" val="414210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36" y="108686"/>
            <a:ext cx="11847589" cy="1508760"/>
          </a:xfrm>
        </p:spPr>
        <p:txBody>
          <a:bodyPr/>
          <a:lstStyle/>
          <a:p>
            <a:pPr algn="ctr"/>
            <a:r>
              <a:rPr lang="en-US" b="1" dirty="0">
                <a:solidFill>
                  <a:srgbClr val="FF0000"/>
                </a:solidFill>
              </a:rPr>
              <a:t>We Will Have TWO </a:t>
            </a:r>
            <a:r>
              <a:rPr lang="en-US" b="1" dirty="0" err="1">
                <a:solidFill>
                  <a:srgbClr val="FF0000"/>
                </a:solidFill>
              </a:rPr>
              <a:t>IPPOLITo</a:t>
            </a:r>
            <a:r>
              <a:rPr lang="en-US" b="1" dirty="0">
                <a:solidFill>
                  <a:srgbClr val="FF0000"/>
                </a:solidFill>
              </a:rPr>
              <a:t> Robotics teams</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092" t="8433" r="7063"/>
          <a:stretch/>
        </p:blipFill>
        <p:spPr>
          <a:xfrm>
            <a:off x="131975" y="1266657"/>
            <a:ext cx="5081048" cy="4263424"/>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983" t="3122" r="9261" b="-625"/>
          <a:stretch/>
        </p:blipFill>
        <p:spPr>
          <a:xfrm>
            <a:off x="6631281" y="2298930"/>
            <a:ext cx="5118756" cy="4416458"/>
          </a:xfrm>
          <a:prstGeom prst="rect">
            <a:avLst/>
          </a:prstGeom>
        </p:spPr>
      </p:pic>
      <p:sp>
        <p:nvSpPr>
          <p:cNvPr id="7" name="TextBox 6"/>
          <p:cNvSpPr txBox="1"/>
          <p:nvPr/>
        </p:nvSpPr>
        <p:spPr>
          <a:xfrm>
            <a:off x="1028295" y="5401558"/>
            <a:ext cx="9280105" cy="1015663"/>
          </a:xfrm>
          <a:prstGeom prst="rect">
            <a:avLst/>
          </a:prstGeom>
          <a:noFill/>
        </p:spPr>
        <p:txBody>
          <a:bodyPr wrap="none" rtlCol="0">
            <a:spAutoFit/>
          </a:bodyPr>
          <a:lstStyle/>
          <a:p>
            <a:r>
              <a:rPr lang="en-US" sz="6000" b="1" dirty="0"/>
              <a:t>10 Team members per team</a:t>
            </a:r>
          </a:p>
        </p:txBody>
      </p:sp>
      <p:sp>
        <p:nvSpPr>
          <p:cNvPr id="3" name="TextBox 2">
            <a:extLst>
              <a:ext uri="{FF2B5EF4-FFF2-40B4-BE49-F238E27FC236}">
                <a16:creationId xmlns:a16="http://schemas.microsoft.com/office/drawing/2014/main" id="{CAC29DA9-F561-A677-A715-059782FB182B}"/>
              </a:ext>
            </a:extLst>
          </p:cNvPr>
          <p:cNvSpPr txBox="1"/>
          <p:nvPr/>
        </p:nvSpPr>
        <p:spPr>
          <a:xfrm>
            <a:off x="2309568" y="6204492"/>
            <a:ext cx="4407553" cy="369332"/>
          </a:xfrm>
          <a:prstGeom prst="rect">
            <a:avLst/>
          </a:prstGeom>
          <a:noFill/>
        </p:spPr>
        <p:txBody>
          <a:bodyPr wrap="none" rtlCol="0">
            <a:spAutoFit/>
          </a:bodyPr>
          <a:lstStyle/>
          <a:p>
            <a:r>
              <a:rPr lang="en-US" dirty="0"/>
              <a:t>(Challenge teams are 3</a:t>
            </a:r>
            <a:r>
              <a:rPr lang="en-US" baseline="30000" dirty="0"/>
              <a:t>rd</a:t>
            </a:r>
            <a:r>
              <a:rPr lang="en-US" dirty="0"/>
              <a:t>, 4</a:t>
            </a:r>
            <a:r>
              <a:rPr lang="en-US" baseline="30000" dirty="0"/>
              <a:t>th</a:t>
            </a:r>
            <a:r>
              <a:rPr lang="en-US" dirty="0"/>
              <a:t> and 5</a:t>
            </a:r>
            <a:r>
              <a:rPr lang="en-US" baseline="30000" dirty="0"/>
              <a:t>th</a:t>
            </a:r>
            <a:r>
              <a:rPr lang="en-US" dirty="0"/>
              <a:t> </a:t>
            </a:r>
            <a:r>
              <a:rPr lang="en-US" dirty="0" err="1"/>
              <a:t>greades</a:t>
            </a:r>
            <a:r>
              <a:rPr lang="en-US" dirty="0"/>
              <a:t>)</a:t>
            </a:r>
          </a:p>
        </p:txBody>
      </p:sp>
    </p:spTree>
    <p:extLst>
      <p:ext uri="{BB962C8B-B14F-4D97-AF65-F5344CB8AC3E}">
        <p14:creationId xmlns:p14="http://schemas.microsoft.com/office/powerpoint/2010/main" val="3519452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4181"/>
            <a:ext cx="8229600" cy="1252728"/>
          </a:xfrm>
        </p:spPr>
        <p:txBody>
          <a:bodyPr>
            <a:normAutofit/>
          </a:bodyPr>
          <a:lstStyle/>
          <a:p>
            <a:r>
              <a:rPr lang="en-US" b="1" dirty="0">
                <a:solidFill>
                  <a:srgbClr val="FF0000"/>
                </a:solidFill>
                <a:latin typeface="Tahoma" pitchFamily="34" charset="0"/>
                <a:ea typeface="Tahoma" pitchFamily="34" charset="0"/>
                <a:cs typeface="Tahoma" pitchFamily="34" charset="0"/>
              </a:rPr>
              <a:t>   </a:t>
            </a:r>
            <a:r>
              <a:rPr lang="en-US" b="1" dirty="0">
                <a:solidFill>
                  <a:srgbClr val="FF0000"/>
                </a:solidFill>
                <a:ea typeface="Tahoma" pitchFamily="34" charset="0"/>
                <a:cs typeface="Tahoma" pitchFamily="34" charset="0"/>
              </a:rPr>
              <a:t>Programming robots</a:t>
            </a:r>
          </a:p>
        </p:txBody>
      </p:sp>
      <p:sp>
        <p:nvSpPr>
          <p:cNvPr id="4" name="TextBox 3">
            <a:extLst>
              <a:ext uri="{FF2B5EF4-FFF2-40B4-BE49-F238E27FC236}">
                <a16:creationId xmlns:a16="http://schemas.microsoft.com/office/drawing/2014/main" id="{ED70195F-0E0B-0A0F-C494-B78ABA979E1E}"/>
              </a:ext>
            </a:extLst>
          </p:cNvPr>
          <p:cNvSpPr txBox="1"/>
          <p:nvPr/>
        </p:nvSpPr>
        <p:spPr>
          <a:xfrm>
            <a:off x="7631407" y="3756000"/>
            <a:ext cx="4636206" cy="1200329"/>
          </a:xfrm>
          <a:prstGeom prst="rect">
            <a:avLst/>
          </a:prstGeom>
          <a:noFill/>
        </p:spPr>
        <p:txBody>
          <a:bodyPr wrap="none" rtlCol="0">
            <a:spAutoFit/>
          </a:bodyPr>
          <a:lstStyle/>
          <a:p>
            <a:r>
              <a:rPr lang="en-US" dirty="0"/>
              <a:t>Create and name program on laptop, drag and </a:t>
            </a:r>
          </a:p>
          <a:p>
            <a:r>
              <a:rPr lang="en-US" dirty="0"/>
              <a:t>drop blocks needed, determine number of </a:t>
            </a:r>
          </a:p>
          <a:p>
            <a:r>
              <a:rPr lang="en-US" dirty="0"/>
              <a:t>rotations, etc.  Download program into</a:t>
            </a:r>
          </a:p>
          <a:p>
            <a:r>
              <a:rPr lang="en-US" dirty="0"/>
              <a:t> robot.  Run on Mission Board. </a:t>
            </a:r>
          </a:p>
        </p:txBody>
      </p:sp>
      <p:sp>
        <p:nvSpPr>
          <p:cNvPr id="3" name="Content Placeholder 2"/>
          <p:cNvSpPr>
            <a:spLocks noGrp="1"/>
          </p:cNvSpPr>
          <p:nvPr>
            <p:ph sz="quarter" idx="4294967295"/>
          </p:nvPr>
        </p:nvSpPr>
        <p:spPr>
          <a:xfrm>
            <a:off x="-1211999" y="1891284"/>
            <a:ext cx="7922742" cy="5745480"/>
          </a:xfrm>
          <a:prstGeom prst="rect">
            <a:avLst/>
          </a:prstGeom>
        </p:spPr>
        <p:txBody>
          <a:bodyPr>
            <a:normAutofit fontScale="92500" lnSpcReduction="10000"/>
          </a:bodyPr>
          <a:lstStyle/>
          <a:p>
            <a:pPr marL="0" indent="0" algn="ctr">
              <a:buNone/>
            </a:pPr>
            <a:endParaRPr lang="en-US" sz="1050" dirty="0"/>
          </a:p>
          <a:p>
            <a:pPr marL="0" indent="0" algn="ctr">
              <a:buNone/>
            </a:pPr>
            <a:r>
              <a:rPr lang="en-US" dirty="0"/>
              <a:t>                    </a:t>
            </a:r>
          </a:p>
          <a:p>
            <a:pPr marL="0" indent="0" algn="ctr">
              <a:buNone/>
            </a:pPr>
            <a:r>
              <a:rPr lang="en-US" sz="3900" b="1" dirty="0">
                <a:latin typeface="Tahoma" pitchFamily="34" charset="0"/>
                <a:ea typeface="Tahoma" pitchFamily="34" charset="0"/>
                <a:cs typeface="Tahoma" pitchFamily="34" charset="0"/>
              </a:rPr>
              <a:t>           Click on this icon</a:t>
            </a:r>
          </a:p>
          <a:p>
            <a:pPr marL="0" indent="0" algn="ctr">
              <a:buNone/>
            </a:pPr>
            <a:endParaRPr lang="en-US" sz="3900" b="1" dirty="0">
              <a:latin typeface="Tahoma" pitchFamily="34" charset="0"/>
              <a:ea typeface="Tahoma" pitchFamily="34" charset="0"/>
              <a:cs typeface="Tahoma" pitchFamily="34" charset="0"/>
            </a:endParaRPr>
          </a:p>
          <a:p>
            <a:pPr marL="0" indent="0" algn="ctr">
              <a:buNone/>
            </a:pPr>
            <a:endParaRPr lang="en-US" b="1" dirty="0">
              <a:latin typeface="Tahoma" pitchFamily="34" charset="0"/>
              <a:ea typeface="Tahoma" pitchFamily="34" charset="0"/>
              <a:cs typeface="Tahoma" pitchFamily="34" charset="0"/>
            </a:endParaRPr>
          </a:p>
          <a:p>
            <a:pPr marL="0" indent="0" algn="ctr">
              <a:buNone/>
            </a:pPr>
            <a:endParaRPr lang="en-US" b="1" dirty="0">
              <a:latin typeface="Tahoma" pitchFamily="34" charset="0"/>
              <a:ea typeface="Tahoma" pitchFamily="34" charset="0"/>
              <a:cs typeface="Tahoma" pitchFamily="34" charset="0"/>
            </a:endParaRPr>
          </a:p>
          <a:p>
            <a:pPr marL="0" indent="0" algn="ctr">
              <a:buNone/>
            </a:pPr>
            <a:endParaRPr lang="en-US" b="1" dirty="0">
              <a:latin typeface="Tahoma" pitchFamily="34" charset="0"/>
              <a:ea typeface="Tahoma" pitchFamily="34" charset="0"/>
              <a:cs typeface="Tahoma" pitchFamily="34" charset="0"/>
            </a:endParaRPr>
          </a:p>
          <a:p>
            <a:pPr marL="0" indent="0">
              <a:buNone/>
            </a:pPr>
            <a:r>
              <a:rPr lang="en-US" b="1" dirty="0">
                <a:latin typeface="Tahoma" pitchFamily="34" charset="0"/>
                <a:ea typeface="Tahoma" pitchFamily="34" charset="0"/>
                <a:cs typeface="Tahoma" pitchFamily="34" charset="0"/>
              </a:rPr>
              <a:t>                      Name</a:t>
            </a:r>
          </a:p>
          <a:p>
            <a:pPr marL="0" indent="0">
              <a:buNone/>
            </a:pPr>
            <a:r>
              <a:rPr lang="en-US" b="1" dirty="0">
                <a:latin typeface="Tahoma" pitchFamily="34" charset="0"/>
                <a:ea typeface="Tahoma" pitchFamily="34" charset="0"/>
                <a:cs typeface="Tahoma" pitchFamily="34" charset="0"/>
              </a:rPr>
              <a:t>                      Your</a:t>
            </a:r>
          </a:p>
          <a:p>
            <a:pPr marL="0" indent="0">
              <a:buNone/>
            </a:pPr>
            <a:r>
              <a:rPr lang="en-US" b="1" dirty="0">
                <a:latin typeface="Tahoma" pitchFamily="34" charset="0"/>
                <a:ea typeface="Tahoma" pitchFamily="34" charset="0"/>
                <a:cs typeface="Tahoma" pitchFamily="34" charset="0"/>
              </a:rPr>
              <a:t>                      Program</a:t>
            </a:r>
          </a:p>
          <a:p>
            <a:pPr marL="0" indent="0" algn="ctr">
              <a:buNone/>
            </a:pPr>
            <a:endParaRPr lang="en-US" b="1" dirty="0">
              <a:latin typeface="Tahoma" pitchFamily="34" charset="0"/>
              <a:ea typeface="Tahoma" pitchFamily="34" charset="0"/>
              <a:cs typeface="Tahoma" pitchFamily="34" charset="0"/>
            </a:endParaRPr>
          </a:p>
          <a:p>
            <a:pPr marL="0" indent="0">
              <a:buNone/>
            </a:pPr>
            <a:r>
              <a:rPr lang="en-US" b="1" dirty="0">
                <a:latin typeface="Tahoma" pitchFamily="34" charset="0"/>
                <a:ea typeface="Tahoma" pitchFamily="34" charset="0"/>
                <a:cs typeface="Tahoma" pitchFamily="34" charset="0"/>
              </a:rPr>
              <a:t>                      Press</a:t>
            </a:r>
          </a:p>
          <a:p>
            <a:pPr marL="0" indent="0">
              <a:buNone/>
            </a:pPr>
            <a:r>
              <a:rPr lang="en-US" b="1" dirty="0">
                <a:latin typeface="Tahoma" pitchFamily="34" charset="0"/>
                <a:ea typeface="Tahoma" pitchFamily="34" charset="0"/>
                <a:cs typeface="Tahoma" pitchFamily="34" charset="0"/>
              </a:rPr>
              <a:t>                      </a:t>
            </a:r>
          </a:p>
        </p:txBody>
      </p:sp>
      <p:pic>
        <p:nvPicPr>
          <p:cNvPr id="2050" name="Picture 2" descr="Lego Mindstorms EV3 Lego Mindstorms NXT Computer Programming FIRST Lego  League, PNG, 2226x1310px, Lego Mindstorms Ev3,">
            <a:extLst>
              <a:ext uri="{FF2B5EF4-FFF2-40B4-BE49-F238E27FC236}">
                <a16:creationId xmlns:a16="http://schemas.microsoft.com/office/drawing/2014/main" id="{64CD8B07-1086-3999-31E1-6BBB515B95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57" t="6552" r="5209" b="11733"/>
          <a:stretch/>
        </p:blipFill>
        <p:spPr bwMode="auto">
          <a:xfrm>
            <a:off x="47164" y="2525227"/>
            <a:ext cx="7584243" cy="41113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IRST® LEGO® League Robot Lessons (MINDSTORMS EV3)">
            <a:extLst>
              <a:ext uri="{FF2B5EF4-FFF2-40B4-BE49-F238E27FC236}">
                <a16:creationId xmlns:a16="http://schemas.microsoft.com/office/drawing/2014/main" id="{8206CA1F-285F-5E9D-432E-6F94F134B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372" y="1452781"/>
            <a:ext cx="1797435" cy="12887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IRST">
            <a:extLst>
              <a:ext uri="{FF2B5EF4-FFF2-40B4-BE49-F238E27FC236}">
                <a16:creationId xmlns:a16="http://schemas.microsoft.com/office/drawing/2014/main" id="{13581AAE-7ECE-2F1D-5E75-2876D86A5C9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5735" y="5956474"/>
            <a:ext cx="3126198" cy="816160"/>
          </a:xfrm>
          <a:prstGeom prst="rect">
            <a:avLst/>
          </a:prstGeom>
          <a:noFill/>
          <a:ln>
            <a:noFill/>
          </a:ln>
        </p:spPr>
      </p:pic>
      <p:sp>
        <p:nvSpPr>
          <p:cNvPr id="5" name="TextBox 4">
            <a:extLst>
              <a:ext uri="{FF2B5EF4-FFF2-40B4-BE49-F238E27FC236}">
                <a16:creationId xmlns:a16="http://schemas.microsoft.com/office/drawing/2014/main" id="{480236B9-CA04-39B5-7FBF-ACC278F82A11}"/>
              </a:ext>
            </a:extLst>
          </p:cNvPr>
          <p:cNvSpPr txBox="1"/>
          <p:nvPr/>
        </p:nvSpPr>
        <p:spPr>
          <a:xfrm>
            <a:off x="47164" y="2097144"/>
            <a:ext cx="3660041" cy="369332"/>
          </a:xfrm>
          <a:prstGeom prst="rect">
            <a:avLst/>
          </a:prstGeom>
          <a:noFill/>
        </p:spPr>
        <p:txBody>
          <a:bodyPr wrap="none" rtlCol="0">
            <a:spAutoFit/>
          </a:bodyPr>
          <a:lstStyle/>
          <a:p>
            <a:r>
              <a:rPr lang="en-US" b="1" dirty="0"/>
              <a:t>Team Name – Put FORCE or Rebels</a:t>
            </a:r>
          </a:p>
        </p:txBody>
      </p:sp>
      <p:sp>
        <p:nvSpPr>
          <p:cNvPr id="6" name="Arrow: Down 5">
            <a:extLst>
              <a:ext uri="{FF2B5EF4-FFF2-40B4-BE49-F238E27FC236}">
                <a16:creationId xmlns:a16="http://schemas.microsoft.com/office/drawing/2014/main" id="{0DC07054-F51C-DB10-462B-8E5B255D3522}"/>
              </a:ext>
            </a:extLst>
          </p:cNvPr>
          <p:cNvSpPr/>
          <p:nvPr/>
        </p:nvSpPr>
        <p:spPr>
          <a:xfrm>
            <a:off x="567891" y="2387065"/>
            <a:ext cx="302870" cy="285271"/>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3D0093-4926-8828-3408-60D913C5E0EE}"/>
              </a:ext>
            </a:extLst>
          </p:cNvPr>
          <p:cNvSpPr txBox="1"/>
          <p:nvPr/>
        </p:nvSpPr>
        <p:spPr>
          <a:xfrm>
            <a:off x="210560" y="3196669"/>
            <a:ext cx="7331366" cy="369332"/>
          </a:xfrm>
          <a:prstGeom prst="rect">
            <a:avLst/>
          </a:prstGeom>
          <a:noFill/>
        </p:spPr>
        <p:txBody>
          <a:bodyPr wrap="none" rtlCol="0">
            <a:spAutoFit/>
          </a:bodyPr>
          <a:lstStyle/>
          <a:p>
            <a:r>
              <a:rPr lang="en-US" b="1" dirty="0">
                <a:solidFill>
                  <a:schemeClr val="bg1"/>
                </a:solidFill>
              </a:rPr>
              <a:t>Program Name – Wind, TV, Car, Toy, Oil, Solar, IP Model, Smart Grid, </a:t>
            </a:r>
            <a:r>
              <a:rPr lang="en-US" b="1" dirty="0" err="1">
                <a:solidFill>
                  <a:schemeClr val="bg1"/>
                </a:solidFill>
              </a:rPr>
              <a:t>etc</a:t>
            </a:r>
            <a:endParaRPr lang="en-US" b="1" dirty="0">
              <a:solidFill>
                <a:schemeClr val="bg1"/>
              </a:solidFill>
            </a:endParaRPr>
          </a:p>
        </p:txBody>
      </p:sp>
      <p:sp>
        <p:nvSpPr>
          <p:cNvPr id="10" name="Arrow: Up 9">
            <a:extLst>
              <a:ext uri="{FF2B5EF4-FFF2-40B4-BE49-F238E27FC236}">
                <a16:creationId xmlns:a16="http://schemas.microsoft.com/office/drawing/2014/main" id="{70196A5E-B80A-BA3F-BF6C-BC0543DCA2D8}"/>
              </a:ext>
            </a:extLst>
          </p:cNvPr>
          <p:cNvSpPr/>
          <p:nvPr/>
        </p:nvSpPr>
        <p:spPr>
          <a:xfrm>
            <a:off x="294192" y="2969968"/>
            <a:ext cx="293896" cy="336311"/>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2" name="Picture 11" descr="A picture containing person, indoor&#10;&#10;Description automatically generated">
            <a:extLst>
              <a:ext uri="{FF2B5EF4-FFF2-40B4-BE49-F238E27FC236}">
                <a16:creationId xmlns:a16="http://schemas.microsoft.com/office/drawing/2014/main" id="{E2DB1F25-C4E2-F7F9-AF06-3A55838272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7124" y="9948"/>
            <a:ext cx="4778469" cy="3583852"/>
          </a:xfrm>
          <a:prstGeom prst="rect">
            <a:avLst/>
          </a:prstGeom>
        </p:spPr>
      </p:pic>
    </p:spTree>
    <p:extLst>
      <p:ext uri="{BB962C8B-B14F-4D97-AF65-F5344CB8AC3E}">
        <p14:creationId xmlns:p14="http://schemas.microsoft.com/office/powerpoint/2010/main" val="1634110931"/>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46D233-188F-AB97-FB2F-3D77120AE3CE}"/>
              </a:ext>
            </a:extLst>
          </p:cNvPr>
          <p:cNvPicPr>
            <a:picLocks noChangeAspect="1"/>
          </p:cNvPicPr>
          <p:nvPr/>
        </p:nvPicPr>
        <p:blipFill>
          <a:blip r:embed="rId2"/>
          <a:stretch>
            <a:fillRect/>
          </a:stretch>
        </p:blipFill>
        <p:spPr>
          <a:xfrm>
            <a:off x="1702930" y="313443"/>
            <a:ext cx="8242168" cy="6181626"/>
          </a:xfrm>
          <a:prstGeom prst="rect">
            <a:avLst/>
          </a:prstGeom>
        </p:spPr>
      </p:pic>
      <p:sp>
        <p:nvSpPr>
          <p:cNvPr id="3" name="TextBox 2">
            <a:extLst>
              <a:ext uri="{FF2B5EF4-FFF2-40B4-BE49-F238E27FC236}">
                <a16:creationId xmlns:a16="http://schemas.microsoft.com/office/drawing/2014/main" id="{F724FE05-D206-3AA0-3497-D125FF90BFE0}"/>
              </a:ext>
            </a:extLst>
          </p:cNvPr>
          <p:cNvSpPr txBox="1"/>
          <p:nvPr/>
        </p:nvSpPr>
        <p:spPr>
          <a:xfrm>
            <a:off x="113805" y="1666240"/>
            <a:ext cx="1672253" cy="1754326"/>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4 Tabs</a:t>
            </a:r>
          </a:p>
          <a:p>
            <a:r>
              <a:rPr lang="en-US" b="1" dirty="0">
                <a:latin typeface="Arial" panose="020B0604020202020204" pitchFamily="34" charset="0"/>
                <a:cs typeface="Arial" panose="020B0604020202020204" pitchFamily="34" charset="0"/>
              </a:rPr>
              <a:t>1-Run Recent</a:t>
            </a:r>
          </a:p>
          <a:p>
            <a:r>
              <a:rPr lang="en-US" b="1" dirty="0">
                <a:latin typeface="Arial" panose="020B0604020202020204" pitchFamily="34" charset="0"/>
                <a:cs typeface="Arial" panose="020B0604020202020204" pitchFamily="34" charset="0"/>
              </a:rPr>
              <a:t>2-File Menu</a:t>
            </a:r>
          </a:p>
          <a:p>
            <a:r>
              <a:rPr lang="en-US" b="1" dirty="0">
                <a:latin typeface="Arial" panose="020B0604020202020204" pitchFamily="34" charset="0"/>
                <a:cs typeface="Arial" panose="020B0604020202020204" pitchFamily="34" charset="0"/>
              </a:rPr>
              <a:t>3-Brick </a:t>
            </a:r>
          </a:p>
          <a:p>
            <a:r>
              <a:rPr lang="en-US" b="1" dirty="0">
                <a:latin typeface="Arial" panose="020B0604020202020204" pitchFamily="34" charset="0"/>
                <a:cs typeface="Arial" panose="020B0604020202020204" pitchFamily="34" charset="0"/>
              </a:rPr>
              <a:t>Application</a:t>
            </a:r>
          </a:p>
          <a:p>
            <a:r>
              <a:rPr lang="en-US" b="1" dirty="0">
                <a:latin typeface="Arial" panose="020B0604020202020204" pitchFamily="34" charset="0"/>
                <a:cs typeface="Arial" panose="020B0604020202020204" pitchFamily="34" charset="0"/>
              </a:rPr>
              <a:t>4-Settings</a:t>
            </a:r>
          </a:p>
        </p:txBody>
      </p:sp>
      <p:pic>
        <p:nvPicPr>
          <p:cNvPr id="5" name="Picture 4" descr="A group of toys&#10;&#10;Description automatically generated with low confidence">
            <a:extLst>
              <a:ext uri="{FF2B5EF4-FFF2-40B4-BE49-F238E27FC236}">
                <a16:creationId xmlns:a16="http://schemas.microsoft.com/office/drawing/2014/main" id="{C4E05461-6D4C-2D30-C40B-3576140B9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0" t="14222" r="1" b="20740"/>
          <a:stretch/>
        </p:blipFill>
        <p:spPr>
          <a:xfrm>
            <a:off x="6670009" y="3962267"/>
            <a:ext cx="5501210" cy="2885342"/>
          </a:xfrm>
          <a:prstGeom prst="rect">
            <a:avLst/>
          </a:prstGeom>
        </p:spPr>
      </p:pic>
      <p:sp>
        <p:nvSpPr>
          <p:cNvPr id="6" name="TextBox 5">
            <a:extLst>
              <a:ext uri="{FF2B5EF4-FFF2-40B4-BE49-F238E27FC236}">
                <a16:creationId xmlns:a16="http://schemas.microsoft.com/office/drawing/2014/main" id="{57010161-AE28-C0E9-90D8-D926BFAD8434}"/>
              </a:ext>
            </a:extLst>
          </p:cNvPr>
          <p:cNvSpPr txBox="1"/>
          <p:nvPr/>
        </p:nvSpPr>
        <p:spPr>
          <a:xfrm>
            <a:off x="7107378" y="1059873"/>
            <a:ext cx="1116011" cy="369332"/>
          </a:xfrm>
          <a:prstGeom prst="rect">
            <a:avLst/>
          </a:prstGeom>
          <a:noFill/>
        </p:spPr>
        <p:txBody>
          <a:bodyPr wrap="none" rtlCol="0">
            <a:spAutoFit/>
          </a:bodyPr>
          <a:lstStyle/>
          <a:p>
            <a:r>
              <a:rPr lang="en-US" dirty="0">
                <a:solidFill>
                  <a:schemeClr val="bg1"/>
                </a:solidFill>
              </a:rPr>
              <a:t>File Menu</a:t>
            </a:r>
          </a:p>
        </p:txBody>
      </p:sp>
    </p:spTree>
    <p:extLst>
      <p:ext uri="{BB962C8B-B14F-4D97-AF65-F5344CB8AC3E}">
        <p14:creationId xmlns:p14="http://schemas.microsoft.com/office/powerpoint/2010/main" val="2031241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53386" y="615489"/>
            <a:ext cx="7315200" cy="1441450"/>
            <a:chOff x="3515" y="32"/>
            <a:chExt cx="4196" cy="908"/>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5" y="32"/>
              <a:ext cx="4195"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
            <p:cNvGrpSpPr>
              <a:grpSpLocks/>
            </p:cNvGrpSpPr>
            <p:nvPr/>
          </p:nvGrpSpPr>
          <p:grpSpPr bwMode="auto">
            <a:xfrm>
              <a:off x="3520" y="37"/>
              <a:ext cx="4186" cy="898"/>
              <a:chOff x="3520" y="37"/>
              <a:chExt cx="4186" cy="898"/>
            </a:xfrm>
          </p:grpSpPr>
          <p:sp>
            <p:nvSpPr>
              <p:cNvPr id="4" name="Freeform 5"/>
              <p:cNvSpPr>
                <a:spLocks/>
              </p:cNvSpPr>
              <p:nvPr/>
            </p:nvSpPr>
            <p:spPr bwMode="auto">
              <a:xfrm>
                <a:off x="3520" y="37"/>
                <a:ext cx="4186" cy="898"/>
              </a:xfrm>
              <a:custGeom>
                <a:avLst/>
                <a:gdLst>
                  <a:gd name="T0" fmla="+- 0 3520 3520"/>
                  <a:gd name="T1" fmla="*/ T0 w 4186"/>
                  <a:gd name="T2" fmla="+- 0 934 37"/>
                  <a:gd name="T3" fmla="*/ 934 h 898"/>
                  <a:gd name="T4" fmla="+- 0 7705 3520"/>
                  <a:gd name="T5" fmla="*/ T4 w 4186"/>
                  <a:gd name="T6" fmla="+- 0 934 37"/>
                  <a:gd name="T7" fmla="*/ 934 h 898"/>
                  <a:gd name="T8" fmla="+- 0 7705 3520"/>
                  <a:gd name="T9" fmla="*/ T8 w 4186"/>
                  <a:gd name="T10" fmla="+- 0 37 37"/>
                  <a:gd name="T11" fmla="*/ 37 h 898"/>
                  <a:gd name="T12" fmla="+- 0 3520 3520"/>
                  <a:gd name="T13" fmla="*/ T12 w 4186"/>
                  <a:gd name="T14" fmla="+- 0 37 37"/>
                  <a:gd name="T15" fmla="*/ 37 h 898"/>
                  <a:gd name="T16" fmla="+- 0 3520 3520"/>
                  <a:gd name="T17" fmla="*/ T16 w 4186"/>
                  <a:gd name="T18" fmla="+- 0 934 37"/>
                  <a:gd name="T19" fmla="*/ 934 h 898"/>
                </a:gdLst>
                <a:ahLst/>
                <a:cxnLst>
                  <a:cxn ang="0">
                    <a:pos x="T1" y="T3"/>
                  </a:cxn>
                  <a:cxn ang="0">
                    <a:pos x="T5" y="T7"/>
                  </a:cxn>
                  <a:cxn ang="0">
                    <a:pos x="T9" y="T11"/>
                  </a:cxn>
                  <a:cxn ang="0">
                    <a:pos x="T13" y="T15"/>
                  </a:cxn>
                  <a:cxn ang="0">
                    <a:pos x="T17" y="T19"/>
                  </a:cxn>
                </a:cxnLst>
                <a:rect l="0" t="0" r="r" b="b"/>
                <a:pathLst>
                  <a:path w="4186" h="898">
                    <a:moveTo>
                      <a:pt x="0" y="897"/>
                    </a:moveTo>
                    <a:lnTo>
                      <a:pt x="4185" y="897"/>
                    </a:lnTo>
                    <a:lnTo>
                      <a:pt x="4185" y="0"/>
                    </a:lnTo>
                    <a:lnTo>
                      <a:pt x="0" y="0"/>
                    </a:lnTo>
                    <a:lnTo>
                      <a:pt x="0" y="897"/>
                    </a:lnTo>
                    <a:close/>
                  </a:path>
                </a:pathLst>
              </a:custGeom>
              <a:noFill/>
              <a:ln w="6350">
                <a:solidFill>
                  <a:srgbClr val="BBBCBC"/>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 name="Group 6"/>
          <p:cNvGrpSpPr>
            <a:grpSpLocks/>
          </p:cNvGrpSpPr>
          <p:nvPr/>
        </p:nvGrpSpPr>
        <p:grpSpPr bwMode="auto">
          <a:xfrm>
            <a:off x="2743200" y="3048000"/>
            <a:ext cx="5257800" cy="1371600"/>
            <a:chOff x="3515" y="11"/>
            <a:chExt cx="3742" cy="908"/>
          </a:xfrm>
        </p:grpSpPr>
        <p:pic>
          <p:nvPicPr>
            <p:cNvPr id="266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5" y="11"/>
              <a:ext cx="3742"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p:cNvGrpSpPr>
              <a:grpSpLocks/>
            </p:cNvGrpSpPr>
            <p:nvPr/>
          </p:nvGrpSpPr>
          <p:grpSpPr bwMode="auto">
            <a:xfrm>
              <a:off x="3520" y="16"/>
              <a:ext cx="3732" cy="898"/>
              <a:chOff x="3520" y="16"/>
              <a:chExt cx="3732" cy="898"/>
            </a:xfrm>
          </p:grpSpPr>
          <p:sp>
            <p:nvSpPr>
              <p:cNvPr id="7" name="Freeform 9"/>
              <p:cNvSpPr>
                <a:spLocks/>
              </p:cNvSpPr>
              <p:nvPr/>
            </p:nvSpPr>
            <p:spPr bwMode="auto">
              <a:xfrm>
                <a:off x="3520" y="16"/>
                <a:ext cx="3732" cy="898"/>
              </a:xfrm>
              <a:custGeom>
                <a:avLst/>
                <a:gdLst>
                  <a:gd name="T0" fmla="+- 0 3520 3520"/>
                  <a:gd name="T1" fmla="*/ T0 w 3732"/>
                  <a:gd name="T2" fmla="+- 0 913 16"/>
                  <a:gd name="T3" fmla="*/ 913 h 898"/>
                  <a:gd name="T4" fmla="+- 0 7252 3520"/>
                  <a:gd name="T5" fmla="*/ T4 w 3732"/>
                  <a:gd name="T6" fmla="+- 0 913 16"/>
                  <a:gd name="T7" fmla="*/ 913 h 898"/>
                  <a:gd name="T8" fmla="+- 0 7252 3520"/>
                  <a:gd name="T9" fmla="*/ T8 w 3732"/>
                  <a:gd name="T10" fmla="+- 0 16 16"/>
                  <a:gd name="T11" fmla="*/ 16 h 898"/>
                  <a:gd name="T12" fmla="+- 0 3520 3520"/>
                  <a:gd name="T13" fmla="*/ T12 w 3732"/>
                  <a:gd name="T14" fmla="+- 0 16 16"/>
                  <a:gd name="T15" fmla="*/ 16 h 898"/>
                  <a:gd name="T16" fmla="+- 0 3520 3520"/>
                  <a:gd name="T17" fmla="*/ T16 w 3732"/>
                  <a:gd name="T18" fmla="+- 0 913 16"/>
                  <a:gd name="T19" fmla="*/ 913 h 898"/>
                </a:gdLst>
                <a:ahLst/>
                <a:cxnLst>
                  <a:cxn ang="0">
                    <a:pos x="T1" y="T3"/>
                  </a:cxn>
                  <a:cxn ang="0">
                    <a:pos x="T5" y="T7"/>
                  </a:cxn>
                  <a:cxn ang="0">
                    <a:pos x="T9" y="T11"/>
                  </a:cxn>
                  <a:cxn ang="0">
                    <a:pos x="T13" y="T15"/>
                  </a:cxn>
                  <a:cxn ang="0">
                    <a:pos x="T17" y="T19"/>
                  </a:cxn>
                </a:cxnLst>
                <a:rect l="0" t="0" r="r" b="b"/>
                <a:pathLst>
                  <a:path w="3732" h="898">
                    <a:moveTo>
                      <a:pt x="0" y="897"/>
                    </a:moveTo>
                    <a:lnTo>
                      <a:pt x="3732" y="897"/>
                    </a:lnTo>
                    <a:lnTo>
                      <a:pt x="3732" y="0"/>
                    </a:lnTo>
                    <a:lnTo>
                      <a:pt x="0" y="0"/>
                    </a:lnTo>
                    <a:lnTo>
                      <a:pt x="0" y="897"/>
                    </a:lnTo>
                    <a:close/>
                  </a:path>
                </a:pathLst>
              </a:custGeom>
              <a:noFill/>
              <a:ln w="6350">
                <a:solidFill>
                  <a:srgbClr val="BBBCBC"/>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8" name="Group 10"/>
          <p:cNvGrpSpPr>
            <a:grpSpLocks/>
          </p:cNvGrpSpPr>
          <p:nvPr/>
        </p:nvGrpSpPr>
        <p:grpSpPr bwMode="auto">
          <a:xfrm>
            <a:off x="3588426" y="5562600"/>
            <a:ext cx="7003375" cy="1219200"/>
            <a:chOff x="3515" y="11"/>
            <a:chExt cx="6463" cy="908"/>
          </a:xfrm>
        </p:grpSpPr>
        <p:pic>
          <p:nvPicPr>
            <p:cNvPr id="2663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5" y="11"/>
              <a:ext cx="6463"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2"/>
            <p:cNvGrpSpPr>
              <a:grpSpLocks/>
            </p:cNvGrpSpPr>
            <p:nvPr/>
          </p:nvGrpSpPr>
          <p:grpSpPr bwMode="auto">
            <a:xfrm>
              <a:off x="3520" y="16"/>
              <a:ext cx="6453" cy="898"/>
              <a:chOff x="3520" y="16"/>
              <a:chExt cx="6453" cy="898"/>
            </a:xfrm>
          </p:grpSpPr>
          <p:sp>
            <p:nvSpPr>
              <p:cNvPr id="10" name="Freeform 13"/>
              <p:cNvSpPr>
                <a:spLocks/>
              </p:cNvSpPr>
              <p:nvPr/>
            </p:nvSpPr>
            <p:spPr bwMode="auto">
              <a:xfrm>
                <a:off x="3520" y="16"/>
                <a:ext cx="6453" cy="898"/>
              </a:xfrm>
              <a:custGeom>
                <a:avLst/>
                <a:gdLst>
                  <a:gd name="T0" fmla="+- 0 3520 3520"/>
                  <a:gd name="T1" fmla="*/ T0 w 6453"/>
                  <a:gd name="T2" fmla="+- 0 913 16"/>
                  <a:gd name="T3" fmla="*/ 913 h 898"/>
                  <a:gd name="T4" fmla="+- 0 9973 3520"/>
                  <a:gd name="T5" fmla="*/ T4 w 6453"/>
                  <a:gd name="T6" fmla="+- 0 913 16"/>
                  <a:gd name="T7" fmla="*/ 913 h 898"/>
                  <a:gd name="T8" fmla="+- 0 9973 3520"/>
                  <a:gd name="T9" fmla="*/ T8 w 6453"/>
                  <a:gd name="T10" fmla="+- 0 16 16"/>
                  <a:gd name="T11" fmla="*/ 16 h 898"/>
                  <a:gd name="T12" fmla="+- 0 3520 3520"/>
                  <a:gd name="T13" fmla="*/ T12 w 6453"/>
                  <a:gd name="T14" fmla="+- 0 16 16"/>
                  <a:gd name="T15" fmla="*/ 16 h 898"/>
                  <a:gd name="T16" fmla="+- 0 3520 3520"/>
                  <a:gd name="T17" fmla="*/ T16 w 6453"/>
                  <a:gd name="T18" fmla="+- 0 913 16"/>
                  <a:gd name="T19" fmla="*/ 913 h 898"/>
                </a:gdLst>
                <a:ahLst/>
                <a:cxnLst>
                  <a:cxn ang="0">
                    <a:pos x="T1" y="T3"/>
                  </a:cxn>
                  <a:cxn ang="0">
                    <a:pos x="T5" y="T7"/>
                  </a:cxn>
                  <a:cxn ang="0">
                    <a:pos x="T9" y="T11"/>
                  </a:cxn>
                  <a:cxn ang="0">
                    <a:pos x="T13" y="T15"/>
                  </a:cxn>
                  <a:cxn ang="0">
                    <a:pos x="T17" y="T19"/>
                  </a:cxn>
                </a:cxnLst>
                <a:rect l="0" t="0" r="r" b="b"/>
                <a:pathLst>
                  <a:path w="6453" h="898">
                    <a:moveTo>
                      <a:pt x="0" y="897"/>
                    </a:moveTo>
                    <a:lnTo>
                      <a:pt x="6453" y="897"/>
                    </a:lnTo>
                    <a:lnTo>
                      <a:pt x="6453" y="0"/>
                    </a:lnTo>
                    <a:lnTo>
                      <a:pt x="0" y="0"/>
                    </a:lnTo>
                    <a:lnTo>
                      <a:pt x="0" y="897"/>
                    </a:lnTo>
                    <a:close/>
                  </a:path>
                </a:pathLst>
              </a:custGeom>
              <a:noFill/>
              <a:ln w="6350">
                <a:solidFill>
                  <a:srgbClr val="BBBCBC"/>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11" name="TextBox 10"/>
          <p:cNvSpPr txBox="1"/>
          <p:nvPr/>
        </p:nvSpPr>
        <p:spPr>
          <a:xfrm>
            <a:off x="1600201" y="166689"/>
            <a:ext cx="2257349" cy="461665"/>
          </a:xfrm>
          <a:prstGeom prst="rect">
            <a:avLst/>
          </a:prstGeom>
          <a:noFill/>
        </p:spPr>
        <p:txBody>
          <a:bodyPr wrap="non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Action Blocks</a:t>
            </a:r>
          </a:p>
        </p:txBody>
      </p:sp>
      <p:sp>
        <p:nvSpPr>
          <p:cNvPr id="12" name="TextBox 11"/>
          <p:cNvSpPr txBox="1"/>
          <p:nvPr/>
        </p:nvSpPr>
        <p:spPr>
          <a:xfrm>
            <a:off x="4964740" y="1718442"/>
            <a:ext cx="1572866" cy="369332"/>
          </a:xfrm>
          <a:prstGeom prst="rect">
            <a:avLst/>
          </a:prstGeom>
          <a:noFill/>
        </p:spPr>
        <p:txBody>
          <a:bodyPr wrap="none" rtlCol="0">
            <a:spAutoFit/>
          </a:bodyPr>
          <a:lstStyle/>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MOVE TANK</a:t>
            </a:r>
          </a:p>
        </p:txBody>
      </p:sp>
      <p:sp>
        <p:nvSpPr>
          <p:cNvPr id="13" name="TextBox 12"/>
          <p:cNvSpPr txBox="1"/>
          <p:nvPr/>
        </p:nvSpPr>
        <p:spPr>
          <a:xfrm>
            <a:off x="1905001" y="2619866"/>
            <a:ext cx="2013693" cy="461665"/>
          </a:xfrm>
          <a:prstGeom prst="rect">
            <a:avLst/>
          </a:prstGeom>
          <a:noFill/>
        </p:spPr>
        <p:txBody>
          <a:bodyPr wrap="non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Flow Blocks</a:t>
            </a:r>
          </a:p>
        </p:txBody>
      </p:sp>
      <p:sp>
        <p:nvSpPr>
          <p:cNvPr id="14" name="TextBox 13"/>
          <p:cNvSpPr txBox="1"/>
          <p:nvPr/>
        </p:nvSpPr>
        <p:spPr>
          <a:xfrm>
            <a:off x="3588426" y="4267201"/>
            <a:ext cx="906017" cy="461665"/>
          </a:xfrm>
          <a:prstGeom prst="rect">
            <a:avLst/>
          </a:prstGeom>
          <a:noFill/>
        </p:spPr>
        <p:txBody>
          <a:bodyPr wrap="none" rtlCol="0">
            <a:spAutoFit/>
          </a:bodyPr>
          <a:lstStyle/>
          <a:p>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Wait</a:t>
            </a:r>
          </a:p>
        </p:txBody>
      </p:sp>
      <p:sp>
        <p:nvSpPr>
          <p:cNvPr id="15" name="TextBox 14"/>
          <p:cNvSpPr txBox="1"/>
          <p:nvPr/>
        </p:nvSpPr>
        <p:spPr>
          <a:xfrm>
            <a:off x="5867401" y="4267201"/>
            <a:ext cx="1234633" cy="461665"/>
          </a:xfrm>
          <a:prstGeom prst="rect">
            <a:avLst/>
          </a:prstGeom>
          <a:noFill/>
        </p:spPr>
        <p:txBody>
          <a:bodyPr wrap="none" rtlCol="0">
            <a:spAutoFit/>
          </a:bodyPr>
          <a:lstStyle/>
          <a:p>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Switch</a:t>
            </a:r>
          </a:p>
        </p:txBody>
      </p:sp>
      <p:sp>
        <p:nvSpPr>
          <p:cNvPr id="16" name="TextBox 15"/>
          <p:cNvSpPr txBox="1"/>
          <p:nvPr/>
        </p:nvSpPr>
        <p:spPr>
          <a:xfrm>
            <a:off x="4800601" y="4267201"/>
            <a:ext cx="936475" cy="461665"/>
          </a:xfrm>
          <a:prstGeom prst="rect">
            <a:avLst/>
          </a:prstGeom>
          <a:noFill/>
        </p:spPr>
        <p:txBody>
          <a:bodyPr wrap="none" rtlCol="0">
            <a:spAutoFit/>
          </a:bodyPr>
          <a:lstStyle/>
          <a:p>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Loop</a:t>
            </a:r>
          </a:p>
        </p:txBody>
      </p:sp>
      <p:sp>
        <p:nvSpPr>
          <p:cNvPr id="17" name="TextBox 16"/>
          <p:cNvSpPr txBox="1"/>
          <p:nvPr/>
        </p:nvSpPr>
        <p:spPr>
          <a:xfrm>
            <a:off x="2466308" y="5153320"/>
            <a:ext cx="2334293" cy="461665"/>
          </a:xfrm>
          <a:prstGeom prst="rect">
            <a:avLst/>
          </a:prstGeom>
          <a:noFill/>
        </p:spPr>
        <p:txBody>
          <a:bodyPr wrap="none" rtlCol="0">
            <a:spAutoFit/>
          </a:bodyPr>
          <a:lstStyle/>
          <a:p>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Sensor Blocks</a:t>
            </a:r>
          </a:p>
        </p:txBody>
      </p:sp>
      <p:sp>
        <p:nvSpPr>
          <p:cNvPr id="19" name="TextBox 18"/>
          <p:cNvSpPr txBox="1"/>
          <p:nvPr/>
        </p:nvSpPr>
        <p:spPr>
          <a:xfrm>
            <a:off x="8077398" y="6396336"/>
            <a:ext cx="1752403" cy="461665"/>
          </a:xfrm>
          <a:prstGeom prst="rect">
            <a:avLst/>
          </a:prstGeom>
          <a:noFill/>
        </p:spPr>
        <p:txBody>
          <a:bodyPr wrap="none" rtlCol="0">
            <a:spAutoFit/>
          </a:bodyPr>
          <a:lstStyle/>
          <a:p>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Ultrasonic</a:t>
            </a:r>
          </a:p>
        </p:txBody>
      </p:sp>
      <p:sp>
        <p:nvSpPr>
          <p:cNvPr id="20" name="Oval 19">
            <a:extLst>
              <a:ext uri="{FF2B5EF4-FFF2-40B4-BE49-F238E27FC236}">
                <a16:creationId xmlns:a16="http://schemas.microsoft.com/office/drawing/2014/main" id="{A10D8AA0-ABEB-5462-66E8-A8D773C26AF0}"/>
              </a:ext>
            </a:extLst>
          </p:cNvPr>
          <p:cNvSpPr/>
          <p:nvPr/>
        </p:nvSpPr>
        <p:spPr>
          <a:xfrm>
            <a:off x="4957766" y="876693"/>
            <a:ext cx="909636" cy="12837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939FB94-FC23-1299-4FA3-DE804964DF27}"/>
              </a:ext>
            </a:extLst>
          </p:cNvPr>
          <p:cNvSpPr/>
          <p:nvPr/>
        </p:nvSpPr>
        <p:spPr>
          <a:xfrm>
            <a:off x="3973447" y="883376"/>
            <a:ext cx="909637" cy="12241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2C1200E-F4E8-F47C-8E1A-152DC825C25C}"/>
              </a:ext>
            </a:extLst>
          </p:cNvPr>
          <p:cNvSpPr txBox="1"/>
          <p:nvPr/>
        </p:nvSpPr>
        <p:spPr>
          <a:xfrm>
            <a:off x="3238689" y="1770612"/>
            <a:ext cx="1914307" cy="369332"/>
          </a:xfrm>
          <a:prstGeom prst="rect">
            <a:avLst/>
          </a:prstGeom>
          <a:noFill/>
        </p:spPr>
        <p:txBody>
          <a:bodyPr wrap="none" rtlCol="0">
            <a:spAutoFit/>
          </a:bodyPr>
          <a:lstStyle/>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MOVE Steering</a:t>
            </a:r>
          </a:p>
        </p:txBody>
      </p:sp>
      <p:pic>
        <p:nvPicPr>
          <p:cNvPr id="23" name="Picture 22" descr="A picture containing person&#10;&#10;Description automatically generated">
            <a:extLst>
              <a:ext uri="{FF2B5EF4-FFF2-40B4-BE49-F238E27FC236}">
                <a16:creationId xmlns:a16="http://schemas.microsoft.com/office/drawing/2014/main" id="{847AE235-5D16-5C05-EB20-5F090EA8BF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20" t="2790" r="6731" b="6479"/>
          <a:stretch/>
        </p:blipFill>
        <p:spPr>
          <a:xfrm rot="5400000">
            <a:off x="8241337" y="1805182"/>
            <a:ext cx="4399278" cy="3450840"/>
          </a:xfrm>
          <a:prstGeom prst="rect">
            <a:avLst/>
          </a:prstGeom>
        </p:spPr>
      </p:pic>
    </p:spTree>
    <p:extLst>
      <p:ext uri="{BB962C8B-B14F-4D97-AF65-F5344CB8AC3E}">
        <p14:creationId xmlns:p14="http://schemas.microsoft.com/office/powerpoint/2010/main" val="2453300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4181"/>
            <a:ext cx="8229600" cy="1252728"/>
          </a:xfrm>
        </p:spPr>
        <p:txBody>
          <a:bodyPr>
            <a:normAutofit/>
          </a:bodyPr>
          <a:lstStyle/>
          <a:p>
            <a:r>
              <a:rPr lang="en-US" b="1" dirty="0">
                <a:solidFill>
                  <a:srgbClr val="FF0000"/>
                </a:solidFill>
                <a:latin typeface="Tahoma" pitchFamily="34" charset="0"/>
                <a:ea typeface="Tahoma" pitchFamily="34" charset="0"/>
                <a:cs typeface="Tahoma" pitchFamily="34" charset="0"/>
              </a:rPr>
              <a:t>   </a:t>
            </a:r>
            <a:r>
              <a:rPr lang="en-US" b="1" dirty="0">
                <a:solidFill>
                  <a:srgbClr val="FF0000"/>
                </a:solidFill>
                <a:ea typeface="Tahoma" pitchFamily="34" charset="0"/>
                <a:cs typeface="Tahoma" pitchFamily="34" charset="0"/>
              </a:rPr>
              <a:t>Programming robots</a:t>
            </a:r>
          </a:p>
        </p:txBody>
      </p:sp>
      <p:sp>
        <p:nvSpPr>
          <p:cNvPr id="4" name="TextBox 3">
            <a:extLst>
              <a:ext uri="{FF2B5EF4-FFF2-40B4-BE49-F238E27FC236}">
                <a16:creationId xmlns:a16="http://schemas.microsoft.com/office/drawing/2014/main" id="{ED70195F-0E0B-0A0F-C494-B78ABA979E1E}"/>
              </a:ext>
            </a:extLst>
          </p:cNvPr>
          <p:cNvSpPr txBox="1"/>
          <p:nvPr/>
        </p:nvSpPr>
        <p:spPr>
          <a:xfrm>
            <a:off x="7631407" y="3756000"/>
            <a:ext cx="4636206" cy="1200329"/>
          </a:xfrm>
          <a:prstGeom prst="rect">
            <a:avLst/>
          </a:prstGeom>
          <a:noFill/>
        </p:spPr>
        <p:txBody>
          <a:bodyPr wrap="none" rtlCol="0">
            <a:spAutoFit/>
          </a:bodyPr>
          <a:lstStyle/>
          <a:p>
            <a:r>
              <a:rPr lang="en-US" dirty="0"/>
              <a:t>Create and name program on laptop, drag and </a:t>
            </a:r>
          </a:p>
          <a:p>
            <a:r>
              <a:rPr lang="en-US" dirty="0"/>
              <a:t>drop blocks needed, determine number of </a:t>
            </a:r>
          </a:p>
          <a:p>
            <a:r>
              <a:rPr lang="en-US" dirty="0"/>
              <a:t>rotations, etc.  Download program into</a:t>
            </a:r>
          </a:p>
          <a:p>
            <a:r>
              <a:rPr lang="en-US" dirty="0"/>
              <a:t> robot.  Run on Mission Board. </a:t>
            </a:r>
          </a:p>
        </p:txBody>
      </p:sp>
      <p:sp>
        <p:nvSpPr>
          <p:cNvPr id="3" name="Content Placeholder 2"/>
          <p:cNvSpPr>
            <a:spLocks noGrp="1"/>
          </p:cNvSpPr>
          <p:nvPr>
            <p:ph sz="quarter" idx="4294967295"/>
          </p:nvPr>
        </p:nvSpPr>
        <p:spPr>
          <a:xfrm>
            <a:off x="-1211999" y="1891284"/>
            <a:ext cx="7922742" cy="5745480"/>
          </a:xfrm>
          <a:prstGeom prst="rect">
            <a:avLst/>
          </a:prstGeom>
        </p:spPr>
        <p:txBody>
          <a:bodyPr>
            <a:normAutofit fontScale="92500" lnSpcReduction="10000"/>
          </a:bodyPr>
          <a:lstStyle/>
          <a:p>
            <a:pPr marL="0" indent="0" algn="ctr">
              <a:buNone/>
            </a:pPr>
            <a:endParaRPr lang="en-US" sz="1050" dirty="0"/>
          </a:p>
          <a:p>
            <a:pPr marL="0" indent="0" algn="ctr">
              <a:buNone/>
            </a:pPr>
            <a:r>
              <a:rPr lang="en-US" dirty="0"/>
              <a:t>                    </a:t>
            </a:r>
          </a:p>
          <a:p>
            <a:pPr marL="0" indent="0" algn="ctr">
              <a:buNone/>
            </a:pPr>
            <a:r>
              <a:rPr lang="en-US" sz="3900" b="1" dirty="0">
                <a:latin typeface="Tahoma" pitchFamily="34" charset="0"/>
                <a:ea typeface="Tahoma" pitchFamily="34" charset="0"/>
                <a:cs typeface="Tahoma" pitchFamily="34" charset="0"/>
              </a:rPr>
              <a:t>           Click on this icon</a:t>
            </a:r>
          </a:p>
          <a:p>
            <a:pPr marL="0" indent="0" algn="ctr">
              <a:buNone/>
            </a:pPr>
            <a:endParaRPr lang="en-US" sz="3900" b="1" dirty="0">
              <a:latin typeface="Tahoma" pitchFamily="34" charset="0"/>
              <a:ea typeface="Tahoma" pitchFamily="34" charset="0"/>
              <a:cs typeface="Tahoma" pitchFamily="34" charset="0"/>
            </a:endParaRPr>
          </a:p>
          <a:p>
            <a:pPr marL="0" indent="0" algn="ctr">
              <a:buNone/>
            </a:pPr>
            <a:endParaRPr lang="en-US" b="1" dirty="0">
              <a:latin typeface="Tahoma" pitchFamily="34" charset="0"/>
              <a:ea typeface="Tahoma" pitchFamily="34" charset="0"/>
              <a:cs typeface="Tahoma" pitchFamily="34" charset="0"/>
            </a:endParaRPr>
          </a:p>
          <a:p>
            <a:pPr marL="0" indent="0" algn="ctr">
              <a:buNone/>
            </a:pPr>
            <a:endParaRPr lang="en-US" b="1" dirty="0">
              <a:latin typeface="Tahoma" pitchFamily="34" charset="0"/>
              <a:ea typeface="Tahoma" pitchFamily="34" charset="0"/>
              <a:cs typeface="Tahoma" pitchFamily="34" charset="0"/>
            </a:endParaRPr>
          </a:p>
          <a:p>
            <a:pPr marL="0" indent="0" algn="ctr">
              <a:buNone/>
            </a:pPr>
            <a:endParaRPr lang="en-US" b="1" dirty="0">
              <a:latin typeface="Tahoma" pitchFamily="34" charset="0"/>
              <a:ea typeface="Tahoma" pitchFamily="34" charset="0"/>
              <a:cs typeface="Tahoma" pitchFamily="34" charset="0"/>
            </a:endParaRPr>
          </a:p>
          <a:p>
            <a:pPr marL="0" indent="0">
              <a:buNone/>
            </a:pPr>
            <a:r>
              <a:rPr lang="en-US" b="1" dirty="0">
                <a:latin typeface="Tahoma" pitchFamily="34" charset="0"/>
                <a:ea typeface="Tahoma" pitchFamily="34" charset="0"/>
                <a:cs typeface="Tahoma" pitchFamily="34" charset="0"/>
              </a:rPr>
              <a:t>                      Name</a:t>
            </a:r>
          </a:p>
          <a:p>
            <a:pPr marL="0" indent="0">
              <a:buNone/>
            </a:pPr>
            <a:r>
              <a:rPr lang="en-US" b="1" dirty="0">
                <a:latin typeface="Tahoma" pitchFamily="34" charset="0"/>
                <a:ea typeface="Tahoma" pitchFamily="34" charset="0"/>
                <a:cs typeface="Tahoma" pitchFamily="34" charset="0"/>
              </a:rPr>
              <a:t>                      Your</a:t>
            </a:r>
          </a:p>
          <a:p>
            <a:pPr marL="0" indent="0">
              <a:buNone/>
            </a:pPr>
            <a:r>
              <a:rPr lang="en-US" b="1" dirty="0">
                <a:latin typeface="Tahoma" pitchFamily="34" charset="0"/>
                <a:ea typeface="Tahoma" pitchFamily="34" charset="0"/>
                <a:cs typeface="Tahoma" pitchFamily="34" charset="0"/>
              </a:rPr>
              <a:t>                      Program</a:t>
            </a:r>
          </a:p>
          <a:p>
            <a:pPr marL="0" indent="0" algn="ctr">
              <a:buNone/>
            </a:pPr>
            <a:endParaRPr lang="en-US" b="1" dirty="0">
              <a:latin typeface="Tahoma" pitchFamily="34" charset="0"/>
              <a:ea typeface="Tahoma" pitchFamily="34" charset="0"/>
              <a:cs typeface="Tahoma" pitchFamily="34" charset="0"/>
            </a:endParaRPr>
          </a:p>
          <a:p>
            <a:pPr marL="0" indent="0">
              <a:buNone/>
            </a:pPr>
            <a:r>
              <a:rPr lang="en-US" b="1" dirty="0">
                <a:latin typeface="Tahoma" pitchFamily="34" charset="0"/>
                <a:ea typeface="Tahoma" pitchFamily="34" charset="0"/>
                <a:cs typeface="Tahoma" pitchFamily="34" charset="0"/>
              </a:rPr>
              <a:t>                      Press</a:t>
            </a:r>
          </a:p>
          <a:p>
            <a:pPr marL="0" indent="0">
              <a:buNone/>
            </a:pPr>
            <a:r>
              <a:rPr lang="en-US" b="1" dirty="0">
                <a:latin typeface="Tahoma" pitchFamily="34" charset="0"/>
                <a:ea typeface="Tahoma" pitchFamily="34" charset="0"/>
                <a:cs typeface="Tahoma" pitchFamily="34" charset="0"/>
              </a:rPr>
              <a:t>                      </a:t>
            </a:r>
          </a:p>
        </p:txBody>
      </p:sp>
      <p:pic>
        <p:nvPicPr>
          <p:cNvPr id="2050" name="Picture 2" descr="Lego Mindstorms EV3 Lego Mindstorms NXT Computer Programming FIRST Lego  League, PNG, 2226x1310px, Lego Mindstorms Ev3,">
            <a:extLst>
              <a:ext uri="{FF2B5EF4-FFF2-40B4-BE49-F238E27FC236}">
                <a16:creationId xmlns:a16="http://schemas.microsoft.com/office/drawing/2014/main" id="{64CD8B07-1086-3999-31E1-6BBB515B95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57" t="6552" r="5209" b="11733"/>
          <a:stretch/>
        </p:blipFill>
        <p:spPr bwMode="auto">
          <a:xfrm>
            <a:off x="47164" y="2525227"/>
            <a:ext cx="7584243" cy="41113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IRST® LEGO® League Robot Lessons (MINDSTORMS EV3)">
            <a:extLst>
              <a:ext uri="{FF2B5EF4-FFF2-40B4-BE49-F238E27FC236}">
                <a16:creationId xmlns:a16="http://schemas.microsoft.com/office/drawing/2014/main" id="{8206CA1F-285F-5E9D-432E-6F94F134B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372" y="1452781"/>
            <a:ext cx="1797435" cy="12887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IRST">
            <a:extLst>
              <a:ext uri="{FF2B5EF4-FFF2-40B4-BE49-F238E27FC236}">
                <a16:creationId xmlns:a16="http://schemas.microsoft.com/office/drawing/2014/main" id="{13581AAE-7ECE-2F1D-5E75-2876D86A5C9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5735" y="5956474"/>
            <a:ext cx="3126198" cy="816160"/>
          </a:xfrm>
          <a:prstGeom prst="rect">
            <a:avLst/>
          </a:prstGeom>
          <a:noFill/>
          <a:ln>
            <a:noFill/>
          </a:ln>
        </p:spPr>
      </p:pic>
      <p:sp>
        <p:nvSpPr>
          <p:cNvPr id="5" name="TextBox 4">
            <a:extLst>
              <a:ext uri="{FF2B5EF4-FFF2-40B4-BE49-F238E27FC236}">
                <a16:creationId xmlns:a16="http://schemas.microsoft.com/office/drawing/2014/main" id="{480236B9-CA04-39B5-7FBF-ACC278F82A11}"/>
              </a:ext>
            </a:extLst>
          </p:cNvPr>
          <p:cNvSpPr txBox="1"/>
          <p:nvPr/>
        </p:nvSpPr>
        <p:spPr>
          <a:xfrm>
            <a:off x="47164" y="2097144"/>
            <a:ext cx="1386662" cy="369332"/>
          </a:xfrm>
          <a:prstGeom prst="rect">
            <a:avLst/>
          </a:prstGeom>
          <a:noFill/>
        </p:spPr>
        <p:txBody>
          <a:bodyPr wrap="none" rtlCol="0">
            <a:spAutoFit/>
          </a:bodyPr>
          <a:lstStyle/>
          <a:p>
            <a:r>
              <a:rPr lang="en-US" b="1" dirty="0"/>
              <a:t>Team Name</a:t>
            </a:r>
          </a:p>
        </p:txBody>
      </p:sp>
      <p:sp>
        <p:nvSpPr>
          <p:cNvPr id="6" name="Arrow: Down 5">
            <a:extLst>
              <a:ext uri="{FF2B5EF4-FFF2-40B4-BE49-F238E27FC236}">
                <a16:creationId xmlns:a16="http://schemas.microsoft.com/office/drawing/2014/main" id="{0DC07054-F51C-DB10-462B-8E5B255D3522}"/>
              </a:ext>
            </a:extLst>
          </p:cNvPr>
          <p:cNvSpPr/>
          <p:nvPr/>
        </p:nvSpPr>
        <p:spPr>
          <a:xfrm>
            <a:off x="567891" y="2387065"/>
            <a:ext cx="302870" cy="285271"/>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3D0093-4926-8828-3408-60D913C5E0EE}"/>
              </a:ext>
            </a:extLst>
          </p:cNvPr>
          <p:cNvSpPr txBox="1"/>
          <p:nvPr/>
        </p:nvSpPr>
        <p:spPr>
          <a:xfrm>
            <a:off x="210560" y="3196669"/>
            <a:ext cx="1704313" cy="369332"/>
          </a:xfrm>
          <a:prstGeom prst="rect">
            <a:avLst/>
          </a:prstGeom>
          <a:noFill/>
        </p:spPr>
        <p:txBody>
          <a:bodyPr wrap="none" rtlCol="0">
            <a:spAutoFit/>
          </a:bodyPr>
          <a:lstStyle/>
          <a:p>
            <a:r>
              <a:rPr lang="en-US" b="1" dirty="0">
                <a:solidFill>
                  <a:schemeClr val="bg1"/>
                </a:solidFill>
              </a:rPr>
              <a:t>Program Name</a:t>
            </a:r>
          </a:p>
        </p:txBody>
      </p:sp>
      <p:sp>
        <p:nvSpPr>
          <p:cNvPr id="10" name="Arrow: Up 9">
            <a:extLst>
              <a:ext uri="{FF2B5EF4-FFF2-40B4-BE49-F238E27FC236}">
                <a16:creationId xmlns:a16="http://schemas.microsoft.com/office/drawing/2014/main" id="{70196A5E-B80A-BA3F-BF6C-BC0543DCA2D8}"/>
              </a:ext>
            </a:extLst>
          </p:cNvPr>
          <p:cNvSpPr/>
          <p:nvPr/>
        </p:nvSpPr>
        <p:spPr>
          <a:xfrm>
            <a:off x="294192" y="2969968"/>
            <a:ext cx="293896" cy="336311"/>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2" name="Picture 11" descr="A picture containing person, indoor&#10;&#10;Description automatically generated">
            <a:extLst>
              <a:ext uri="{FF2B5EF4-FFF2-40B4-BE49-F238E27FC236}">
                <a16:creationId xmlns:a16="http://schemas.microsoft.com/office/drawing/2014/main" id="{E2DB1F25-C4E2-F7F9-AF06-3A55838272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7124" y="9948"/>
            <a:ext cx="4778469" cy="3583852"/>
          </a:xfrm>
          <a:prstGeom prst="rect">
            <a:avLst/>
          </a:prstGeom>
        </p:spPr>
      </p:pic>
    </p:spTree>
    <p:extLst>
      <p:ext uri="{BB962C8B-B14F-4D97-AF65-F5344CB8AC3E}">
        <p14:creationId xmlns:p14="http://schemas.microsoft.com/office/powerpoint/2010/main" val="3812538063"/>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ve Tank Block">
            <a:extLst>
              <a:ext uri="{FF2B5EF4-FFF2-40B4-BE49-F238E27FC236}">
                <a16:creationId xmlns:a16="http://schemas.microsoft.com/office/drawing/2014/main" id="{5C7584BA-A04F-F0E3-3F44-8EFA55C305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6" t="-160" r="30163" b="160"/>
          <a:stretch/>
        </p:blipFill>
        <p:spPr bwMode="auto">
          <a:xfrm>
            <a:off x="2696067" y="1858577"/>
            <a:ext cx="4185501" cy="31108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ve Steering Block">
            <a:extLst>
              <a:ext uri="{FF2B5EF4-FFF2-40B4-BE49-F238E27FC236}">
                <a16:creationId xmlns:a16="http://schemas.microsoft.com/office/drawing/2014/main" id="{00C36682-2475-483A-C284-00BE0F858A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486"/>
          <a:stretch/>
        </p:blipFill>
        <p:spPr bwMode="auto">
          <a:xfrm>
            <a:off x="1043676" y="2379139"/>
            <a:ext cx="1652391" cy="20997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DA24ED-53AB-A417-F32F-B8B5BD8355CB}"/>
              </a:ext>
            </a:extLst>
          </p:cNvPr>
          <p:cNvSpPr txBox="1"/>
          <p:nvPr/>
        </p:nvSpPr>
        <p:spPr>
          <a:xfrm>
            <a:off x="3474790" y="1858577"/>
            <a:ext cx="819455" cy="646331"/>
          </a:xfrm>
          <a:prstGeom prst="rect">
            <a:avLst/>
          </a:prstGeom>
          <a:noFill/>
        </p:spPr>
        <p:txBody>
          <a:bodyPr wrap="none" rtlCol="0">
            <a:spAutoFit/>
          </a:bodyPr>
          <a:lstStyle/>
          <a:p>
            <a:r>
              <a:rPr lang="en-US" b="1" dirty="0">
                <a:solidFill>
                  <a:srgbClr val="FF0000"/>
                </a:solidFill>
              </a:rPr>
              <a:t>Left</a:t>
            </a:r>
          </a:p>
          <a:p>
            <a:r>
              <a:rPr lang="en-US" b="1" dirty="0">
                <a:solidFill>
                  <a:srgbClr val="FF0000"/>
                </a:solidFill>
              </a:rPr>
              <a:t>Wheel</a:t>
            </a:r>
          </a:p>
        </p:txBody>
      </p:sp>
      <p:sp>
        <p:nvSpPr>
          <p:cNvPr id="5" name="TextBox 4">
            <a:extLst>
              <a:ext uri="{FF2B5EF4-FFF2-40B4-BE49-F238E27FC236}">
                <a16:creationId xmlns:a16="http://schemas.microsoft.com/office/drawing/2014/main" id="{4282A2D4-D097-7303-ADEE-FABC994843C7}"/>
              </a:ext>
            </a:extLst>
          </p:cNvPr>
          <p:cNvSpPr txBox="1"/>
          <p:nvPr/>
        </p:nvSpPr>
        <p:spPr>
          <a:xfrm>
            <a:off x="4193876" y="1858576"/>
            <a:ext cx="819455" cy="646331"/>
          </a:xfrm>
          <a:prstGeom prst="rect">
            <a:avLst/>
          </a:prstGeom>
          <a:noFill/>
        </p:spPr>
        <p:txBody>
          <a:bodyPr wrap="none" rtlCol="0">
            <a:spAutoFit/>
          </a:bodyPr>
          <a:lstStyle/>
          <a:p>
            <a:r>
              <a:rPr lang="en-US" b="1" dirty="0">
                <a:solidFill>
                  <a:srgbClr val="FF0000"/>
                </a:solidFill>
              </a:rPr>
              <a:t>Right</a:t>
            </a:r>
          </a:p>
          <a:p>
            <a:r>
              <a:rPr lang="en-US" b="1" dirty="0">
                <a:solidFill>
                  <a:srgbClr val="FF0000"/>
                </a:solidFill>
              </a:rPr>
              <a:t>Wheel</a:t>
            </a:r>
          </a:p>
        </p:txBody>
      </p:sp>
      <p:sp>
        <p:nvSpPr>
          <p:cNvPr id="6" name="TextBox 5">
            <a:extLst>
              <a:ext uri="{FF2B5EF4-FFF2-40B4-BE49-F238E27FC236}">
                <a16:creationId xmlns:a16="http://schemas.microsoft.com/office/drawing/2014/main" id="{A95CB7D2-2BFB-A3EC-E4E6-D708E3FA4C5A}"/>
              </a:ext>
            </a:extLst>
          </p:cNvPr>
          <p:cNvSpPr txBox="1"/>
          <p:nvPr/>
        </p:nvSpPr>
        <p:spPr>
          <a:xfrm>
            <a:off x="5126241" y="1648101"/>
            <a:ext cx="461665" cy="1067280"/>
          </a:xfrm>
          <a:prstGeom prst="rect">
            <a:avLst/>
          </a:prstGeom>
          <a:noFill/>
        </p:spPr>
        <p:txBody>
          <a:bodyPr vert="vert270" wrap="none" rtlCol="0">
            <a:spAutoFit/>
          </a:bodyPr>
          <a:lstStyle/>
          <a:p>
            <a:r>
              <a:rPr lang="en-US" b="1" dirty="0">
                <a:solidFill>
                  <a:srgbClr val="FF0000"/>
                </a:solidFill>
                <a:highlight>
                  <a:srgbClr val="FFFF00"/>
                </a:highlight>
              </a:rPr>
              <a:t>Rotations</a:t>
            </a:r>
          </a:p>
        </p:txBody>
      </p:sp>
      <p:sp>
        <p:nvSpPr>
          <p:cNvPr id="7" name="TextBox 6">
            <a:extLst>
              <a:ext uri="{FF2B5EF4-FFF2-40B4-BE49-F238E27FC236}">
                <a16:creationId xmlns:a16="http://schemas.microsoft.com/office/drawing/2014/main" id="{6E77B439-421B-F007-70C3-EAA7D4656446}"/>
              </a:ext>
            </a:extLst>
          </p:cNvPr>
          <p:cNvSpPr txBox="1"/>
          <p:nvPr/>
        </p:nvSpPr>
        <p:spPr>
          <a:xfrm>
            <a:off x="7184368" y="86339"/>
            <a:ext cx="4647413" cy="7478970"/>
          </a:xfrm>
          <a:prstGeom prst="rect">
            <a:avLst/>
          </a:prstGeom>
          <a:noFill/>
        </p:spPr>
        <p:txBody>
          <a:bodyPr wrap="square" rtlCol="0">
            <a:spAutoFit/>
          </a:bodyPr>
          <a:lstStyle/>
          <a:p>
            <a:pPr marL="742950" indent="-742950">
              <a:buAutoNum type="arabicPeriod"/>
            </a:pPr>
            <a:r>
              <a:rPr lang="en-US" sz="4000" b="1" dirty="0"/>
              <a:t>B &amp; C are the standard motor ports for the wires to left(B) and right(C) motors</a:t>
            </a:r>
          </a:p>
          <a:p>
            <a:pPr marL="742950" indent="-742950">
              <a:buAutoNum type="arabicPeriod"/>
            </a:pPr>
            <a:r>
              <a:rPr lang="en-US" sz="4000" b="1" dirty="0"/>
              <a:t>Rotations of tires</a:t>
            </a:r>
          </a:p>
          <a:p>
            <a:pPr marL="742950" indent="-742950">
              <a:buAutoNum type="arabicPeriod"/>
            </a:pPr>
            <a:r>
              <a:rPr lang="en-US" sz="4000" b="1" dirty="0"/>
              <a:t>Choices-speed, number of rotations, stop</a:t>
            </a:r>
          </a:p>
          <a:p>
            <a:pPr marL="742950" indent="-742950">
              <a:buAutoNum type="arabicPeriod"/>
            </a:pPr>
            <a:endParaRPr lang="en-US" sz="4000" b="1" dirty="0"/>
          </a:p>
        </p:txBody>
      </p:sp>
      <p:sp>
        <p:nvSpPr>
          <p:cNvPr id="8" name="TextBox 7">
            <a:extLst>
              <a:ext uri="{FF2B5EF4-FFF2-40B4-BE49-F238E27FC236}">
                <a16:creationId xmlns:a16="http://schemas.microsoft.com/office/drawing/2014/main" id="{F7B40FA3-68E8-D379-85A1-3AFCBBD1EF84}"/>
              </a:ext>
            </a:extLst>
          </p:cNvPr>
          <p:cNvSpPr txBox="1"/>
          <p:nvPr/>
        </p:nvSpPr>
        <p:spPr>
          <a:xfrm>
            <a:off x="360219" y="235670"/>
            <a:ext cx="5864682" cy="830997"/>
          </a:xfrm>
          <a:prstGeom prst="rect">
            <a:avLst/>
          </a:prstGeom>
          <a:noFill/>
        </p:spPr>
        <p:txBody>
          <a:bodyPr wrap="none" rtlCol="0">
            <a:spAutoFit/>
          </a:bodyPr>
          <a:lstStyle/>
          <a:p>
            <a:r>
              <a:rPr lang="en-US" sz="4800" b="1" dirty="0">
                <a:solidFill>
                  <a:srgbClr val="FF0000"/>
                </a:solidFill>
              </a:rPr>
              <a:t>MOVE TANK Forward</a:t>
            </a:r>
          </a:p>
        </p:txBody>
      </p:sp>
      <p:sp>
        <p:nvSpPr>
          <p:cNvPr id="9" name="TextBox 8">
            <a:extLst>
              <a:ext uri="{FF2B5EF4-FFF2-40B4-BE49-F238E27FC236}">
                <a16:creationId xmlns:a16="http://schemas.microsoft.com/office/drawing/2014/main" id="{E051FA19-F38F-3558-AAD1-7AE90CCD0826}"/>
              </a:ext>
            </a:extLst>
          </p:cNvPr>
          <p:cNvSpPr txBox="1"/>
          <p:nvPr/>
        </p:nvSpPr>
        <p:spPr>
          <a:xfrm>
            <a:off x="1058733" y="1994902"/>
            <a:ext cx="1443024" cy="369332"/>
          </a:xfrm>
          <a:prstGeom prst="rect">
            <a:avLst/>
          </a:prstGeom>
          <a:noFill/>
        </p:spPr>
        <p:txBody>
          <a:bodyPr wrap="none" rtlCol="0">
            <a:spAutoFit/>
          </a:bodyPr>
          <a:lstStyle/>
          <a:p>
            <a:r>
              <a:rPr lang="en-US" b="1" dirty="0"/>
              <a:t>Start Button</a:t>
            </a:r>
          </a:p>
        </p:txBody>
      </p:sp>
    </p:spTree>
    <p:extLst>
      <p:ext uri="{BB962C8B-B14F-4D97-AF65-F5344CB8AC3E}">
        <p14:creationId xmlns:p14="http://schemas.microsoft.com/office/powerpoint/2010/main" val="199908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ve Tank Block">
            <a:extLst>
              <a:ext uri="{FF2B5EF4-FFF2-40B4-BE49-F238E27FC236}">
                <a16:creationId xmlns:a16="http://schemas.microsoft.com/office/drawing/2014/main" id="{5C7584BA-A04F-F0E3-3F44-8EFA55C305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6" t="-160" r="30163" b="160"/>
          <a:stretch/>
        </p:blipFill>
        <p:spPr bwMode="auto">
          <a:xfrm>
            <a:off x="2696067" y="1858577"/>
            <a:ext cx="4185501" cy="31108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ve Steering Block">
            <a:extLst>
              <a:ext uri="{FF2B5EF4-FFF2-40B4-BE49-F238E27FC236}">
                <a16:creationId xmlns:a16="http://schemas.microsoft.com/office/drawing/2014/main" id="{00C36682-2475-483A-C284-00BE0F858A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486"/>
          <a:stretch/>
        </p:blipFill>
        <p:spPr bwMode="auto">
          <a:xfrm>
            <a:off x="1043676" y="2379139"/>
            <a:ext cx="1652391" cy="20997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DA24ED-53AB-A417-F32F-B8B5BD8355CB}"/>
              </a:ext>
            </a:extLst>
          </p:cNvPr>
          <p:cNvSpPr txBox="1"/>
          <p:nvPr/>
        </p:nvSpPr>
        <p:spPr>
          <a:xfrm>
            <a:off x="3474790" y="1858577"/>
            <a:ext cx="819455" cy="646331"/>
          </a:xfrm>
          <a:prstGeom prst="rect">
            <a:avLst/>
          </a:prstGeom>
          <a:noFill/>
        </p:spPr>
        <p:txBody>
          <a:bodyPr wrap="none" rtlCol="0">
            <a:spAutoFit/>
          </a:bodyPr>
          <a:lstStyle/>
          <a:p>
            <a:r>
              <a:rPr lang="en-US" b="1" dirty="0">
                <a:solidFill>
                  <a:srgbClr val="FF0000"/>
                </a:solidFill>
              </a:rPr>
              <a:t>Left</a:t>
            </a:r>
          </a:p>
          <a:p>
            <a:r>
              <a:rPr lang="en-US" b="1" dirty="0">
                <a:solidFill>
                  <a:srgbClr val="FF0000"/>
                </a:solidFill>
              </a:rPr>
              <a:t>Wheel</a:t>
            </a:r>
          </a:p>
        </p:txBody>
      </p:sp>
      <p:sp>
        <p:nvSpPr>
          <p:cNvPr id="5" name="TextBox 4">
            <a:extLst>
              <a:ext uri="{FF2B5EF4-FFF2-40B4-BE49-F238E27FC236}">
                <a16:creationId xmlns:a16="http://schemas.microsoft.com/office/drawing/2014/main" id="{4282A2D4-D097-7303-ADEE-FABC994843C7}"/>
              </a:ext>
            </a:extLst>
          </p:cNvPr>
          <p:cNvSpPr txBox="1"/>
          <p:nvPr/>
        </p:nvSpPr>
        <p:spPr>
          <a:xfrm>
            <a:off x="4193876" y="1858576"/>
            <a:ext cx="819455" cy="646331"/>
          </a:xfrm>
          <a:prstGeom prst="rect">
            <a:avLst/>
          </a:prstGeom>
          <a:noFill/>
        </p:spPr>
        <p:txBody>
          <a:bodyPr wrap="none" rtlCol="0">
            <a:spAutoFit/>
          </a:bodyPr>
          <a:lstStyle/>
          <a:p>
            <a:r>
              <a:rPr lang="en-US" b="1" dirty="0">
                <a:solidFill>
                  <a:srgbClr val="FF0000"/>
                </a:solidFill>
              </a:rPr>
              <a:t>Right</a:t>
            </a:r>
          </a:p>
          <a:p>
            <a:r>
              <a:rPr lang="en-US" b="1" dirty="0">
                <a:solidFill>
                  <a:srgbClr val="FF0000"/>
                </a:solidFill>
              </a:rPr>
              <a:t>Wheel</a:t>
            </a:r>
          </a:p>
        </p:txBody>
      </p:sp>
      <p:sp>
        <p:nvSpPr>
          <p:cNvPr id="6" name="TextBox 5">
            <a:extLst>
              <a:ext uri="{FF2B5EF4-FFF2-40B4-BE49-F238E27FC236}">
                <a16:creationId xmlns:a16="http://schemas.microsoft.com/office/drawing/2014/main" id="{A95CB7D2-2BFB-A3EC-E4E6-D708E3FA4C5A}"/>
              </a:ext>
            </a:extLst>
          </p:cNvPr>
          <p:cNvSpPr txBox="1"/>
          <p:nvPr/>
        </p:nvSpPr>
        <p:spPr>
          <a:xfrm>
            <a:off x="5126241" y="1648101"/>
            <a:ext cx="461665" cy="1067280"/>
          </a:xfrm>
          <a:prstGeom prst="rect">
            <a:avLst/>
          </a:prstGeom>
          <a:noFill/>
        </p:spPr>
        <p:txBody>
          <a:bodyPr vert="vert270" wrap="none" rtlCol="0">
            <a:spAutoFit/>
          </a:bodyPr>
          <a:lstStyle/>
          <a:p>
            <a:r>
              <a:rPr lang="en-US" b="1" dirty="0">
                <a:solidFill>
                  <a:srgbClr val="FF0000"/>
                </a:solidFill>
                <a:highlight>
                  <a:srgbClr val="FFFF00"/>
                </a:highlight>
              </a:rPr>
              <a:t>Rotations</a:t>
            </a:r>
          </a:p>
        </p:txBody>
      </p:sp>
      <p:sp>
        <p:nvSpPr>
          <p:cNvPr id="7" name="TextBox 6">
            <a:extLst>
              <a:ext uri="{FF2B5EF4-FFF2-40B4-BE49-F238E27FC236}">
                <a16:creationId xmlns:a16="http://schemas.microsoft.com/office/drawing/2014/main" id="{6E77B439-421B-F007-70C3-EAA7D4656446}"/>
              </a:ext>
            </a:extLst>
          </p:cNvPr>
          <p:cNvSpPr txBox="1"/>
          <p:nvPr/>
        </p:nvSpPr>
        <p:spPr>
          <a:xfrm>
            <a:off x="7184368" y="86339"/>
            <a:ext cx="4647413" cy="707886"/>
          </a:xfrm>
          <a:prstGeom prst="rect">
            <a:avLst/>
          </a:prstGeom>
          <a:noFill/>
        </p:spPr>
        <p:txBody>
          <a:bodyPr wrap="square" rtlCol="0">
            <a:spAutoFit/>
          </a:bodyPr>
          <a:lstStyle/>
          <a:p>
            <a:r>
              <a:rPr lang="en-US" sz="4000" b="1" dirty="0"/>
              <a:t> </a:t>
            </a:r>
          </a:p>
        </p:txBody>
      </p:sp>
      <p:sp>
        <p:nvSpPr>
          <p:cNvPr id="8" name="TextBox 7">
            <a:extLst>
              <a:ext uri="{FF2B5EF4-FFF2-40B4-BE49-F238E27FC236}">
                <a16:creationId xmlns:a16="http://schemas.microsoft.com/office/drawing/2014/main" id="{F7B40FA3-68E8-D379-85A1-3AFCBBD1EF84}"/>
              </a:ext>
            </a:extLst>
          </p:cNvPr>
          <p:cNvSpPr txBox="1"/>
          <p:nvPr/>
        </p:nvSpPr>
        <p:spPr>
          <a:xfrm>
            <a:off x="360219" y="235670"/>
            <a:ext cx="6276655" cy="830997"/>
          </a:xfrm>
          <a:prstGeom prst="rect">
            <a:avLst/>
          </a:prstGeom>
          <a:noFill/>
        </p:spPr>
        <p:txBody>
          <a:bodyPr wrap="none" rtlCol="0">
            <a:spAutoFit/>
          </a:bodyPr>
          <a:lstStyle/>
          <a:p>
            <a:r>
              <a:rPr lang="en-US" sz="4800" b="1" dirty="0">
                <a:solidFill>
                  <a:srgbClr val="FF0000"/>
                </a:solidFill>
              </a:rPr>
              <a:t>MOVE TANK Backward</a:t>
            </a:r>
          </a:p>
        </p:txBody>
      </p:sp>
      <p:sp>
        <p:nvSpPr>
          <p:cNvPr id="9" name="TextBox 8">
            <a:extLst>
              <a:ext uri="{FF2B5EF4-FFF2-40B4-BE49-F238E27FC236}">
                <a16:creationId xmlns:a16="http://schemas.microsoft.com/office/drawing/2014/main" id="{E051FA19-F38F-3558-AAD1-7AE90CCD0826}"/>
              </a:ext>
            </a:extLst>
          </p:cNvPr>
          <p:cNvSpPr txBox="1"/>
          <p:nvPr/>
        </p:nvSpPr>
        <p:spPr>
          <a:xfrm>
            <a:off x="1058733" y="1994902"/>
            <a:ext cx="1443024" cy="369332"/>
          </a:xfrm>
          <a:prstGeom prst="rect">
            <a:avLst/>
          </a:prstGeom>
          <a:noFill/>
        </p:spPr>
        <p:txBody>
          <a:bodyPr wrap="none" rtlCol="0">
            <a:spAutoFit/>
          </a:bodyPr>
          <a:lstStyle/>
          <a:p>
            <a:r>
              <a:rPr lang="en-US" b="1" dirty="0"/>
              <a:t>Start Button</a:t>
            </a:r>
          </a:p>
        </p:txBody>
      </p:sp>
      <p:sp>
        <p:nvSpPr>
          <p:cNvPr id="3" name="Minus Sign 2">
            <a:extLst>
              <a:ext uri="{FF2B5EF4-FFF2-40B4-BE49-F238E27FC236}">
                <a16:creationId xmlns:a16="http://schemas.microsoft.com/office/drawing/2014/main" id="{17DCDB15-3951-9EBD-7D54-324D221A493E}"/>
              </a:ext>
            </a:extLst>
          </p:cNvPr>
          <p:cNvSpPr/>
          <p:nvPr/>
        </p:nvSpPr>
        <p:spPr>
          <a:xfrm>
            <a:off x="4985852" y="3750308"/>
            <a:ext cx="211509" cy="294640"/>
          </a:xfrm>
          <a:prstGeom prst="mathMin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B1118B9-23BD-9D06-3248-698C37DE027E}"/>
              </a:ext>
            </a:extLst>
          </p:cNvPr>
          <p:cNvSpPr txBox="1"/>
          <p:nvPr/>
        </p:nvSpPr>
        <p:spPr>
          <a:xfrm>
            <a:off x="7713564" y="2105956"/>
            <a:ext cx="4118435" cy="1938992"/>
          </a:xfrm>
          <a:prstGeom prst="rect">
            <a:avLst/>
          </a:prstGeom>
          <a:noFill/>
        </p:spPr>
        <p:txBody>
          <a:bodyPr wrap="none" rtlCol="0">
            <a:spAutoFit/>
          </a:bodyPr>
          <a:lstStyle/>
          <a:p>
            <a:r>
              <a:rPr lang="en-US" sz="4000" b="1" dirty="0">
                <a:latin typeface="Arial" panose="020B0604020202020204" pitchFamily="34" charset="0"/>
                <a:cs typeface="Arial" panose="020B0604020202020204" pitchFamily="34" charset="0"/>
              </a:rPr>
              <a:t>Add Minus sign</a:t>
            </a:r>
          </a:p>
          <a:p>
            <a:r>
              <a:rPr lang="en-US" sz="4000" b="1" dirty="0">
                <a:latin typeface="Arial" panose="020B0604020202020204" pitchFamily="34" charset="0"/>
                <a:cs typeface="Arial" panose="020B0604020202020204" pitchFamily="34" charset="0"/>
              </a:rPr>
              <a:t>(-) to number of </a:t>
            </a:r>
          </a:p>
          <a:p>
            <a:r>
              <a:rPr lang="en-US" sz="4000" b="1" dirty="0">
                <a:latin typeface="Arial" panose="020B0604020202020204" pitchFamily="34" charset="0"/>
                <a:cs typeface="Arial" panose="020B0604020202020204" pitchFamily="34" charset="0"/>
              </a:rPr>
              <a:t>rotations</a:t>
            </a:r>
          </a:p>
        </p:txBody>
      </p:sp>
    </p:spTree>
    <p:extLst>
      <p:ext uri="{BB962C8B-B14F-4D97-AF65-F5344CB8AC3E}">
        <p14:creationId xmlns:p14="http://schemas.microsoft.com/office/powerpoint/2010/main" val="337255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Move Steering Block">
            <a:extLst>
              <a:ext uri="{FF2B5EF4-FFF2-40B4-BE49-F238E27FC236}">
                <a16:creationId xmlns:a16="http://schemas.microsoft.com/office/drawing/2014/main" id="{EC5D417F-CDC7-CBF8-36B0-998EA43CCC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486"/>
          <a:stretch/>
        </p:blipFill>
        <p:spPr bwMode="auto">
          <a:xfrm>
            <a:off x="359447" y="2379139"/>
            <a:ext cx="1652391" cy="20997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ove Tank Block">
            <a:extLst>
              <a:ext uri="{FF2B5EF4-FFF2-40B4-BE49-F238E27FC236}">
                <a16:creationId xmlns:a16="http://schemas.microsoft.com/office/drawing/2014/main" id="{83715869-6897-5871-3761-4563FC69E9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6" t="-160" r="30163" b="160"/>
          <a:stretch/>
        </p:blipFill>
        <p:spPr bwMode="auto">
          <a:xfrm>
            <a:off x="2011838" y="1873577"/>
            <a:ext cx="4185501" cy="31108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ove Tank Block">
            <a:extLst>
              <a:ext uri="{FF2B5EF4-FFF2-40B4-BE49-F238E27FC236}">
                <a16:creationId xmlns:a16="http://schemas.microsoft.com/office/drawing/2014/main" id="{6101D1DE-9B44-DA08-58DD-3CF2528F29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6" t="-160" r="30163" b="160"/>
          <a:stretch/>
        </p:blipFill>
        <p:spPr bwMode="auto">
          <a:xfrm>
            <a:off x="8006499" y="1873577"/>
            <a:ext cx="4185501" cy="31108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ait Block【How to use MINDSTORMS】 | Flow Block【How to use MINDSTORMS】 |  LEGO EV3 MINDSTORMS by 独り言くん">
            <a:extLst>
              <a:ext uri="{FF2B5EF4-FFF2-40B4-BE49-F238E27FC236}">
                <a16:creationId xmlns:a16="http://schemas.microsoft.com/office/drawing/2014/main" id="{E6474F5D-2679-75C9-9B24-4DD857B41E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456" r="7348"/>
          <a:stretch/>
        </p:blipFill>
        <p:spPr bwMode="auto">
          <a:xfrm>
            <a:off x="5844619" y="2113192"/>
            <a:ext cx="2161880" cy="2641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1F8ED67-5B45-7BA9-35D5-FE1483298BC3}"/>
              </a:ext>
            </a:extLst>
          </p:cNvPr>
          <p:cNvSpPr txBox="1"/>
          <p:nvPr/>
        </p:nvSpPr>
        <p:spPr>
          <a:xfrm>
            <a:off x="2599804" y="1104136"/>
            <a:ext cx="2783326" cy="769441"/>
          </a:xfrm>
          <a:prstGeom prst="rect">
            <a:avLst/>
          </a:prstGeom>
          <a:noFill/>
        </p:spPr>
        <p:txBody>
          <a:bodyPr wrap="none" rtlCol="0">
            <a:spAutoFit/>
          </a:bodyPr>
          <a:lstStyle/>
          <a:p>
            <a:r>
              <a:rPr lang="en-US" sz="4400" b="1" dirty="0"/>
              <a:t>Move Tank</a:t>
            </a:r>
          </a:p>
        </p:txBody>
      </p:sp>
      <p:sp>
        <p:nvSpPr>
          <p:cNvPr id="6" name="TextBox 5">
            <a:extLst>
              <a:ext uri="{FF2B5EF4-FFF2-40B4-BE49-F238E27FC236}">
                <a16:creationId xmlns:a16="http://schemas.microsoft.com/office/drawing/2014/main" id="{B762B088-79A2-A18D-E8EE-DF3FDD72CCD0}"/>
              </a:ext>
            </a:extLst>
          </p:cNvPr>
          <p:cNvSpPr txBox="1"/>
          <p:nvPr/>
        </p:nvSpPr>
        <p:spPr>
          <a:xfrm>
            <a:off x="6400800" y="1175975"/>
            <a:ext cx="1237839" cy="707886"/>
          </a:xfrm>
          <a:prstGeom prst="rect">
            <a:avLst/>
          </a:prstGeom>
          <a:noFill/>
        </p:spPr>
        <p:txBody>
          <a:bodyPr wrap="none" rtlCol="0">
            <a:spAutoFit/>
          </a:bodyPr>
          <a:lstStyle/>
          <a:p>
            <a:r>
              <a:rPr lang="en-US" sz="4000" b="1" dirty="0"/>
              <a:t>Wait</a:t>
            </a:r>
          </a:p>
        </p:txBody>
      </p:sp>
      <p:sp>
        <p:nvSpPr>
          <p:cNvPr id="10" name="TextBox 9">
            <a:extLst>
              <a:ext uri="{FF2B5EF4-FFF2-40B4-BE49-F238E27FC236}">
                <a16:creationId xmlns:a16="http://schemas.microsoft.com/office/drawing/2014/main" id="{D4F71762-01ED-03B7-8BC0-565239183487}"/>
              </a:ext>
            </a:extLst>
          </p:cNvPr>
          <p:cNvSpPr txBox="1"/>
          <p:nvPr/>
        </p:nvSpPr>
        <p:spPr>
          <a:xfrm>
            <a:off x="8785781" y="1102815"/>
            <a:ext cx="2997724" cy="769441"/>
          </a:xfrm>
          <a:prstGeom prst="rect">
            <a:avLst/>
          </a:prstGeom>
          <a:noFill/>
        </p:spPr>
        <p:txBody>
          <a:bodyPr wrap="square">
            <a:spAutoFit/>
          </a:bodyPr>
          <a:lstStyle/>
          <a:p>
            <a:r>
              <a:rPr lang="en-US" sz="4400" b="1" dirty="0"/>
              <a:t>Move Tank</a:t>
            </a:r>
          </a:p>
        </p:txBody>
      </p:sp>
      <p:sp>
        <p:nvSpPr>
          <p:cNvPr id="8" name="Minus Sign 7">
            <a:extLst>
              <a:ext uri="{FF2B5EF4-FFF2-40B4-BE49-F238E27FC236}">
                <a16:creationId xmlns:a16="http://schemas.microsoft.com/office/drawing/2014/main" id="{1F9AF0E9-8F5E-6255-1B33-DD9DECDE438A}"/>
              </a:ext>
            </a:extLst>
          </p:cNvPr>
          <p:cNvSpPr/>
          <p:nvPr/>
        </p:nvSpPr>
        <p:spPr>
          <a:xfrm>
            <a:off x="10284643" y="3698240"/>
            <a:ext cx="294640" cy="369333"/>
          </a:xfrm>
          <a:prstGeom prst="mathMin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841F25-8B0C-9EA1-C371-DD8CFDACE040}"/>
              </a:ext>
            </a:extLst>
          </p:cNvPr>
          <p:cNvSpPr txBox="1"/>
          <p:nvPr/>
        </p:nvSpPr>
        <p:spPr>
          <a:xfrm>
            <a:off x="115289" y="348282"/>
            <a:ext cx="12164099" cy="707886"/>
          </a:xfrm>
          <a:prstGeom prst="rect">
            <a:avLst/>
          </a:prstGeom>
          <a:noFill/>
        </p:spPr>
        <p:txBody>
          <a:bodyPr wrap="none" rtlCol="0">
            <a:spAutoFit/>
          </a:bodyPr>
          <a:lstStyle/>
          <a:p>
            <a:r>
              <a:rPr lang="en-US" sz="4000" b="1" dirty="0">
                <a:solidFill>
                  <a:srgbClr val="FF0000"/>
                </a:solidFill>
                <a:latin typeface="Arial" panose="020B0604020202020204" pitchFamily="34" charset="0"/>
                <a:cs typeface="Arial" panose="020B0604020202020204" pitchFamily="34" charset="0"/>
              </a:rPr>
              <a:t>Move Forward, Wait one second, Move Backward</a:t>
            </a:r>
          </a:p>
        </p:txBody>
      </p:sp>
    </p:spTree>
    <p:extLst>
      <p:ext uri="{BB962C8B-B14F-4D97-AF65-F5344CB8AC3E}">
        <p14:creationId xmlns:p14="http://schemas.microsoft.com/office/powerpoint/2010/main" val="1708517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5AC2F-F3D1-88A1-118E-88B3F5BBB978}"/>
              </a:ext>
            </a:extLst>
          </p:cNvPr>
          <p:cNvSpPr>
            <a:spLocks noGrp="1"/>
          </p:cNvSpPr>
          <p:nvPr>
            <p:ph type="title"/>
          </p:nvPr>
        </p:nvSpPr>
        <p:spPr/>
        <p:txBody>
          <a:bodyPr/>
          <a:lstStyle/>
          <a:p>
            <a:r>
              <a:rPr lang="en-US" b="1" dirty="0">
                <a:solidFill>
                  <a:srgbClr val="FF0000"/>
                </a:solidFill>
              </a:rPr>
              <a:t>Moving items with robot</a:t>
            </a:r>
          </a:p>
        </p:txBody>
      </p:sp>
      <p:pic>
        <p:nvPicPr>
          <p:cNvPr id="1030" name="Picture 6" descr="Tutorial: Making Legobot Move Steering Command">
            <a:extLst>
              <a:ext uri="{FF2B5EF4-FFF2-40B4-BE49-F238E27FC236}">
                <a16:creationId xmlns:a16="http://schemas.microsoft.com/office/drawing/2014/main" id="{D4FC651F-B340-A5C5-AED0-6F3F5C0880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9554"/>
          <a:stretch/>
        </p:blipFill>
        <p:spPr bwMode="auto">
          <a:xfrm>
            <a:off x="671830" y="3631247"/>
            <a:ext cx="939571" cy="13430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ove Tank Block">
            <a:extLst>
              <a:ext uri="{FF2B5EF4-FFF2-40B4-BE49-F238E27FC236}">
                <a16:creationId xmlns:a16="http://schemas.microsoft.com/office/drawing/2014/main" id="{85C5B8C8-6875-6272-11C6-E78A20063E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0036"/>
          <a:stretch/>
        </p:blipFill>
        <p:spPr bwMode="auto">
          <a:xfrm>
            <a:off x="1611401" y="3600767"/>
            <a:ext cx="2025879"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ove Tank Block">
            <a:extLst>
              <a:ext uri="{FF2B5EF4-FFF2-40B4-BE49-F238E27FC236}">
                <a16:creationId xmlns:a16="http://schemas.microsoft.com/office/drawing/2014/main" id="{4795F94D-1110-0D05-B031-3F523B6B4301}"/>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r="30036"/>
          <a:stretch/>
        </p:blipFill>
        <p:spPr bwMode="auto">
          <a:xfrm>
            <a:off x="5445759" y="3600765"/>
            <a:ext cx="2025879"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dium Motor Block【How to use MINDSTORMS】 | Action Block【How to use  MINDSTORMS】 | LEGO EV3 MINDSTORMS by 独り言くん">
            <a:extLst>
              <a:ext uri="{FF2B5EF4-FFF2-40B4-BE49-F238E27FC236}">
                <a16:creationId xmlns:a16="http://schemas.microsoft.com/office/drawing/2014/main" id="{E9919EA1-AE1A-F58C-2C40-9E97BE4A22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49" t="15555" r="3809" b="15556"/>
          <a:stretch/>
        </p:blipFill>
        <p:spPr bwMode="auto">
          <a:xfrm>
            <a:off x="3501160" y="3610926"/>
            <a:ext cx="1944600" cy="14763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1921E7B-6500-B709-94F6-91123AC2567A}"/>
              </a:ext>
            </a:extLst>
          </p:cNvPr>
          <p:cNvSpPr txBox="1"/>
          <p:nvPr/>
        </p:nvSpPr>
        <p:spPr>
          <a:xfrm>
            <a:off x="1611401" y="2229127"/>
            <a:ext cx="1710725" cy="1200329"/>
          </a:xfrm>
          <a:prstGeom prst="rect">
            <a:avLst/>
          </a:prstGeom>
          <a:noFill/>
          <a:ln w="38100">
            <a:solidFill>
              <a:schemeClr val="tx1"/>
            </a:solidFill>
          </a:ln>
        </p:spPr>
        <p:txBody>
          <a:bodyPr wrap="none" rtlCol="0">
            <a:spAutoFit/>
          </a:bodyPr>
          <a:lstStyle/>
          <a:p>
            <a:r>
              <a:rPr lang="en-US" b="1" dirty="0">
                <a:latin typeface="Arial" panose="020B0604020202020204" pitchFamily="34" charset="0"/>
                <a:cs typeface="Arial" panose="020B0604020202020204" pitchFamily="34" charset="0"/>
              </a:rPr>
              <a:t>Move Tank</a:t>
            </a:r>
          </a:p>
          <a:p>
            <a:r>
              <a:rPr lang="en-US" b="1" dirty="0">
                <a:latin typeface="Arial" panose="020B0604020202020204" pitchFamily="34" charset="0"/>
                <a:cs typeface="Arial" panose="020B0604020202020204" pitchFamily="34" charset="0"/>
              </a:rPr>
              <a:t>Measure how </a:t>
            </a:r>
          </a:p>
          <a:p>
            <a:r>
              <a:rPr lang="en-US" b="1" dirty="0">
                <a:latin typeface="Arial" panose="020B0604020202020204" pitchFamily="34" charset="0"/>
                <a:cs typeface="Arial" panose="020B0604020202020204" pitchFamily="34" charset="0"/>
              </a:rPr>
              <a:t>Far to travel</a:t>
            </a:r>
          </a:p>
          <a:p>
            <a:r>
              <a:rPr lang="en-US" b="1" dirty="0">
                <a:latin typeface="Arial" panose="020B0604020202020204" pitchFamily="34" charset="0"/>
                <a:cs typeface="Arial" panose="020B0604020202020204" pitchFamily="34" charset="0"/>
              </a:rPr>
              <a:t>Arm is Up</a:t>
            </a:r>
          </a:p>
        </p:txBody>
      </p:sp>
      <p:sp>
        <p:nvSpPr>
          <p:cNvPr id="6" name="TextBox 5">
            <a:extLst>
              <a:ext uri="{FF2B5EF4-FFF2-40B4-BE49-F238E27FC236}">
                <a16:creationId xmlns:a16="http://schemas.microsoft.com/office/drawing/2014/main" id="{FAF17A6A-8D68-F65C-9845-77A4E4F13F0E}"/>
              </a:ext>
            </a:extLst>
          </p:cNvPr>
          <p:cNvSpPr txBox="1"/>
          <p:nvPr/>
        </p:nvSpPr>
        <p:spPr>
          <a:xfrm>
            <a:off x="3627120" y="2067182"/>
            <a:ext cx="1762021" cy="1477328"/>
          </a:xfrm>
          <a:prstGeom prst="rect">
            <a:avLst/>
          </a:prstGeom>
          <a:noFill/>
          <a:ln w="38100">
            <a:solidFill>
              <a:schemeClr val="tx1"/>
            </a:solidFill>
          </a:ln>
        </p:spPr>
        <p:txBody>
          <a:bodyPr wrap="none" rtlCol="0">
            <a:spAutoFit/>
          </a:bodyPr>
          <a:lstStyle/>
          <a:p>
            <a:r>
              <a:rPr lang="en-US" b="1" dirty="0">
                <a:latin typeface="Arial" panose="020B0604020202020204" pitchFamily="34" charset="0"/>
                <a:cs typeface="Arial" panose="020B0604020202020204" pitchFamily="34" charset="0"/>
              </a:rPr>
              <a:t>Medium Motor</a:t>
            </a:r>
          </a:p>
          <a:p>
            <a:r>
              <a:rPr lang="en-US" b="1" dirty="0">
                <a:latin typeface="Arial" panose="020B0604020202020204" pitchFamily="34" charset="0"/>
                <a:cs typeface="Arial" panose="020B0604020202020204" pitchFamily="34" charset="0"/>
              </a:rPr>
              <a:t>Power 40</a:t>
            </a:r>
          </a:p>
          <a:p>
            <a:r>
              <a:rPr lang="en-US" b="1" dirty="0">
                <a:latin typeface="Arial" panose="020B0604020202020204" pitchFamily="34" charset="0"/>
                <a:cs typeface="Arial" panose="020B0604020202020204" pitchFamily="34" charset="0"/>
              </a:rPr>
              <a:t>Arm Move -.25</a:t>
            </a:r>
          </a:p>
          <a:p>
            <a:r>
              <a:rPr lang="en-US" b="1" dirty="0">
                <a:latin typeface="Arial" panose="020B0604020202020204" pitchFamily="34" charset="0"/>
                <a:cs typeface="Arial" panose="020B0604020202020204" pitchFamily="34" charset="0"/>
              </a:rPr>
              <a:t>Arm moves </a:t>
            </a:r>
          </a:p>
          <a:p>
            <a:r>
              <a:rPr lang="en-US" b="1" dirty="0">
                <a:latin typeface="Arial" panose="020B0604020202020204" pitchFamily="34" charset="0"/>
                <a:cs typeface="Arial" panose="020B0604020202020204" pitchFamily="34" charset="0"/>
              </a:rPr>
              <a:t>Down</a:t>
            </a:r>
          </a:p>
        </p:txBody>
      </p:sp>
      <p:sp>
        <p:nvSpPr>
          <p:cNvPr id="7" name="TextBox 6">
            <a:extLst>
              <a:ext uri="{FF2B5EF4-FFF2-40B4-BE49-F238E27FC236}">
                <a16:creationId xmlns:a16="http://schemas.microsoft.com/office/drawing/2014/main" id="{71429853-11AF-CC12-334A-86B152596E4A}"/>
              </a:ext>
            </a:extLst>
          </p:cNvPr>
          <p:cNvSpPr txBox="1"/>
          <p:nvPr/>
        </p:nvSpPr>
        <p:spPr>
          <a:xfrm>
            <a:off x="5542905" y="2565022"/>
            <a:ext cx="1454244" cy="923330"/>
          </a:xfrm>
          <a:prstGeom prst="rect">
            <a:avLst/>
          </a:prstGeom>
          <a:noFill/>
          <a:ln w="38100">
            <a:solidFill>
              <a:schemeClr val="tx1"/>
            </a:solidFill>
          </a:ln>
        </p:spPr>
        <p:txBody>
          <a:bodyPr wrap="none" rtlCol="0">
            <a:spAutoFit/>
          </a:bodyPr>
          <a:lstStyle/>
          <a:p>
            <a:r>
              <a:rPr lang="en-US" b="1" dirty="0">
                <a:latin typeface="Arial" panose="020B0604020202020204" pitchFamily="34" charset="0"/>
                <a:cs typeface="Arial" panose="020B0604020202020204" pitchFamily="34" charset="0"/>
              </a:rPr>
              <a:t>Move Tank</a:t>
            </a:r>
          </a:p>
          <a:p>
            <a:r>
              <a:rPr lang="en-US" b="1" dirty="0">
                <a:latin typeface="Arial" panose="020B0604020202020204" pitchFamily="34" charset="0"/>
                <a:cs typeface="Arial" panose="020B0604020202020204" pitchFamily="34" charset="0"/>
              </a:rPr>
              <a:t>Return, use</a:t>
            </a:r>
          </a:p>
          <a:p>
            <a:r>
              <a:rPr lang="en-US" b="1" dirty="0">
                <a:latin typeface="Arial" panose="020B0604020202020204" pitchFamily="34" charset="0"/>
                <a:cs typeface="Arial" panose="020B0604020202020204" pitchFamily="34" charset="0"/>
              </a:rPr>
              <a:t>- number</a:t>
            </a:r>
          </a:p>
        </p:txBody>
      </p:sp>
      <p:pic>
        <p:nvPicPr>
          <p:cNvPr id="9" name="Picture 8" descr="A picture containing person, indoor, baby&#10;&#10;Description automatically generated">
            <a:extLst>
              <a:ext uri="{FF2B5EF4-FFF2-40B4-BE49-F238E27FC236}">
                <a16:creationId xmlns:a16="http://schemas.microsoft.com/office/drawing/2014/main" id="{67BBC26F-C6FE-ADF6-DE7F-BC6095C836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395557" y="2067440"/>
            <a:ext cx="5485447" cy="4114085"/>
          </a:xfrm>
          <a:prstGeom prst="rect">
            <a:avLst/>
          </a:prstGeom>
        </p:spPr>
      </p:pic>
      <p:sp>
        <p:nvSpPr>
          <p:cNvPr id="10" name="TextBox 9">
            <a:extLst>
              <a:ext uri="{FF2B5EF4-FFF2-40B4-BE49-F238E27FC236}">
                <a16:creationId xmlns:a16="http://schemas.microsoft.com/office/drawing/2014/main" id="{5E2F821D-A103-D287-02B8-EBCB91FA265B}"/>
              </a:ext>
            </a:extLst>
          </p:cNvPr>
          <p:cNvSpPr txBox="1"/>
          <p:nvPr/>
        </p:nvSpPr>
        <p:spPr>
          <a:xfrm>
            <a:off x="1495483" y="5425440"/>
            <a:ext cx="2005677" cy="369332"/>
          </a:xfrm>
          <a:prstGeom prst="rect">
            <a:avLst/>
          </a:prstGeom>
          <a:noFill/>
          <a:ln w="28575">
            <a:solidFill>
              <a:schemeClr val="tx1"/>
            </a:solidFill>
          </a:ln>
        </p:spPr>
        <p:txBody>
          <a:bodyPr wrap="none" rtlCol="0">
            <a:spAutoFit/>
          </a:bodyPr>
          <a:lstStyle/>
          <a:p>
            <a:r>
              <a:rPr lang="en-US" b="1" dirty="0">
                <a:latin typeface="Arial" panose="020B0604020202020204" pitchFamily="34" charset="0"/>
                <a:cs typeface="Arial" panose="020B0604020202020204" pitchFamily="34" charset="0"/>
              </a:rPr>
              <a:t>On for Rotations</a:t>
            </a:r>
          </a:p>
        </p:txBody>
      </p:sp>
      <p:sp>
        <p:nvSpPr>
          <p:cNvPr id="12" name="TextBox 11">
            <a:extLst>
              <a:ext uri="{FF2B5EF4-FFF2-40B4-BE49-F238E27FC236}">
                <a16:creationId xmlns:a16="http://schemas.microsoft.com/office/drawing/2014/main" id="{AF2805F7-362F-4B0C-ADA1-034D1AEFABF4}"/>
              </a:ext>
            </a:extLst>
          </p:cNvPr>
          <p:cNvSpPr txBox="1"/>
          <p:nvPr/>
        </p:nvSpPr>
        <p:spPr>
          <a:xfrm>
            <a:off x="3715499" y="5425440"/>
            <a:ext cx="6096000"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On for Rotations</a:t>
            </a:r>
          </a:p>
        </p:txBody>
      </p:sp>
      <p:sp>
        <p:nvSpPr>
          <p:cNvPr id="3" name="TextBox 2">
            <a:extLst>
              <a:ext uri="{FF2B5EF4-FFF2-40B4-BE49-F238E27FC236}">
                <a16:creationId xmlns:a16="http://schemas.microsoft.com/office/drawing/2014/main" id="{76A2638A-2FD7-1668-EC32-32A7E84830BF}"/>
              </a:ext>
            </a:extLst>
          </p:cNvPr>
          <p:cNvSpPr txBox="1"/>
          <p:nvPr/>
        </p:nvSpPr>
        <p:spPr>
          <a:xfrm>
            <a:off x="1428521" y="6085840"/>
            <a:ext cx="3046475" cy="369332"/>
          </a:xfrm>
          <a:prstGeom prst="rect">
            <a:avLst/>
          </a:prstGeom>
          <a:noFill/>
          <a:ln w="38100">
            <a:solidFill>
              <a:schemeClr val="tx1"/>
            </a:solidFill>
          </a:ln>
        </p:spPr>
        <p:txBody>
          <a:bodyPr wrap="none" rtlCol="0">
            <a:spAutoFit/>
          </a:bodyPr>
          <a:lstStyle/>
          <a:p>
            <a:r>
              <a:rPr lang="en-US" b="1" dirty="0"/>
              <a:t>May want to add Wait blocks</a:t>
            </a:r>
          </a:p>
        </p:txBody>
      </p:sp>
    </p:spTree>
    <p:extLst>
      <p:ext uri="{BB962C8B-B14F-4D97-AF65-F5344CB8AC3E}">
        <p14:creationId xmlns:p14="http://schemas.microsoft.com/office/powerpoint/2010/main" val="826383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oop Block">
            <a:extLst>
              <a:ext uri="{FF2B5EF4-FFF2-40B4-BE49-F238E27FC236}">
                <a16:creationId xmlns:a16="http://schemas.microsoft.com/office/drawing/2014/main" id="{4C61AD4B-E962-AC90-EAED-B6A33F77CE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54" y="1138442"/>
            <a:ext cx="4747236" cy="40634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go MINDSTORM EV3: Loop Block Explained">
            <a:extLst>
              <a:ext uri="{FF2B5EF4-FFF2-40B4-BE49-F238E27FC236}">
                <a16:creationId xmlns:a16="http://schemas.microsoft.com/office/drawing/2014/main" id="{CEADC2EE-BBE6-B2E0-0BDB-371AA6634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445" y="1180203"/>
            <a:ext cx="5497561" cy="31073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D51D66-0EAE-7A5A-AB25-EF22509371CB}"/>
              </a:ext>
            </a:extLst>
          </p:cNvPr>
          <p:cNvSpPr txBox="1"/>
          <p:nvPr/>
        </p:nvSpPr>
        <p:spPr>
          <a:xfrm>
            <a:off x="4433259" y="355600"/>
            <a:ext cx="2690160" cy="707886"/>
          </a:xfrm>
          <a:prstGeom prst="rect">
            <a:avLst/>
          </a:prstGeom>
          <a:noFill/>
        </p:spPr>
        <p:txBody>
          <a:bodyPr wrap="none" rtlCol="0">
            <a:spAutoFit/>
          </a:bodyPr>
          <a:lstStyle/>
          <a:p>
            <a:r>
              <a:rPr lang="en-US" sz="4000" b="1" dirty="0">
                <a:latin typeface="Arial" panose="020B0604020202020204" pitchFamily="34" charset="0"/>
                <a:cs typeface="Arial" panose="020B0604020202020204" pitchFamily="34" charset="0"/>
              </a:rPr>
              <a:t>The LOOP</a:t>
            </a:r>
          </a:p>
        </p:txBody>
      </p:sp>
      <p:sp>
        <p:nvSpPr>
          <p:cNvPr id="3" name="TextBox 2">
            <a:extLst>
              <a:ext uri="{FF2B5EF4-FFF2-40B4-BE49-F238E27FC236}">
                <a16:creationId xmlns:a16="http://schemas.microsoft.com/office/drawing/2014/main" id="{D8E6E9BE-D06F-5270-E17B-DF5F6629F715}"/>
              </a:ext>
            </a:extLst>
          </p:cNvPr>
          <p:cNvSpPr txBox="1"/>
          <p:nvPr/>
        </p:nvSpPr>
        <p:spPr>
          <a:xfrm>
            <a:off x="296742" y="5310729"/>
            <a:ext cx="9868022" cy="1077218"/>
          </a:xfrm>
          <a:prstGeom prst="rect">
            <a:avLst/>
          </a:prstGeom>
          <a:noFill/>
        </p:spPr>
        <p:txBody>
          <a:bodyPr wrap="none" rtlCol="0">
            <a:spAutoFit/>
          </a:bodyPr>
          <a:lstStyle/>
          <a:p>
            <a:pPr marL="514350" indent="-514350">
              <a:buAutoNum type="arabicPeriod"/>
            </a:pPr>
            <a:r>
              <a:rPr lang="en-US" sz="3200" b="1" dirty="0"/>
              <a:t>Select # Sign-This means number of times to repeat</a:t>
            </a:r>
          </a:p>
          <a:p>
            <a:pPr marL="514350" indent="-514350">
              <a:buAutoNum type="arabicPeriod"/>
            </a:pPr>
            <a:r>
              <a:rPr lang="en-US" sz="3200" b="1" dirty="0"/>
              <a:t> Insert number of times to repeat program inside</a:t>
            </a:r>
          </a:p>
        </p:txBody>
      </p:sp>
      <p:sp>
        <p:nvSpPr>
          <p:cNvPr id="4" name="TextBox 3">
            <a:extLst>
              <a:ext uri="{FF2B5EF4-FFF2-40B4-BE49-F238E27FC236}">
                <a16:creationId xmlns:a16="http://schemas.microsoft.com/office/drawing/2014/main" id="{B7C8F2BB-D6CD-1B02-F5D0-748409F96A16}"/>
              </a:ext>
            </a:extLst>
          </p:cNvPr>
          <p:cNvSpPr txBox="1"/>
          <p:nvPr/>
        </p:nvSpPr>
        <p:spPr>
          <a:xfrm>
            <a:off x="944880" y="4882035"/>
            <a:ext cx="365761" cy="374289"/>
          </a:xfrm>
          <a:prstGeom prst="rect">
            <a:avLst/>
          </a:prstGeom>
          <a:solidFill>
            <a:schemeClr val="tx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3224CEED-E191-77CD-A9D9-D173028F3C9B}"/>
              </a:ext>
            </a:extLst>
          </p:cNvPr>
          <p:cNvSpPr txBox="1"/>
          <p:nvPr/>
        </p:nvSpPr>
        <p:spPr>
          <a:xfrm>
            <a:off x="2529840" y="1188720"/>
            <a:ext cx="479371" cy="369332"/>
          </a:xfrm>
          <a:prstGeom prst="rect">
            <a:avLst/>
          </a:prstGeom>
          <a:solidFill>
            <a:schemeClr val="tx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2FC85BF1-0EFB-DAA5-01E9-CC4D3DDB8D3C}"/>
              </a:ext>
            </a:extLst>
          </p:cNvPr>
          <p:cNvSpPr txBox="1"/>
          <p:nvPr/>
        </p:nvSpPr>
        <p:spPr>
          <a:xfrm>
            <a:off x="7123419" y="4550266"/>
            <a:ext cx="4326184" cy="523220"/>
          </a:xfrm>
          <a:prstGeom prst="rect">
            <a:avLst/>
          </a:prstGeom>
          <a:noFill/>
        </p:spPr>
        <p:txBody>
          <a:bodyPr wrap="none" rtlCol="0">
            <a:spAutoFit/>
          </a:bodyPr>
          <a:lstStyle/>
          <a:p>
            <a:r>
              <a:rPr lang="en-US" sz="2800" b="1" dirty="0"/>
              <a:t>Means Infinity, Continuous</a:t>
            </a:r>
          </a:p>
        </p:txBody>
      </p:sp>
      <p:pic>
        <p:nvPicPr>
          <p:cNvPr id="8" name="Graphic 7" descr="Infinity with solid fill">
            <a:extLst>
              <a:ext uri="{FF2B5EF4-FFF2-40B4-BE49-F238E27FC236}">
                <a16:creationId xmlns:a16="http://schemas.microsoft.com/office/drawing/2014/main" id="{831B781B-6E7E-8C38-663E-145763E021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5995" y="4424835"/>
            <a:ext cx="914400" cy="914400"/>
          </a:xfrm>
          <a:prstGeom prst="rect">
            <a:avLst/>
          </a:prstGeom>
        </p:spPr>
      </p:pic>
      <p:sp>
        <p:nvSpPr>
          <p:cNvPr id="9" name="TextBox 8">
            <a:extLst>
              <a:ext uri="{FF2B5EF4-FFF2-40B4-BE49-F238E27FC236}">
                <a16:creationId xmlns:a16="http://schemas.microsoft.com/office/drawing/2014/main" id="{FCB81709-C947-E5FD-E367-5A6E43EEB4A5}"/>
              </a:ext>
            </a:extLst>
          </p:cNvPr>
          <p:cNvSpPr txBox="1"/>
          <p:nvPr/>
        </p:nvSpPr>
        <p:spPr>
          <a:xfrm>
            <a:off x="1834617" y="2488756"/>
            <a:ext cx="1390445" cy="646331"/>
          </a:xfrm>
          <a:prstGeom prst="rect">
            <a:avLst/>
          </a:prstGeom>
          <a:noFill/>
        </p:spPr>
        <p:txBody>
          <a:bodyPr wrap="none" rtlCol="0">
            <a:spAutoFit/>
          </a:bodyPr>
          <a:lstStyle/>
          <a:p>
            <a:r>
              <a:rPr lang="en-US" b="1" dirty="0">
                <a:solidFill>
                  <a:schemeClr val="bg1"/>
                </a:solidFill>
              </a:rPr>
              <a:t>Program to</a:t>
            </a:r>
          </a:p>
          <a:p>
            <a:r>
              <a:rPr lang="en-US" b="1" dirty="0">
                <a:solidFill>
                  <a:schemeClr val="bg1"/>
                </a:solidFill>
              </a:rPr>
              <a:t>Repeat here</a:t>
            </a:r>
          </a:p>
        </p:txBody>
      </p:sp>
    </p:spTree>
    <p:extLst>
      <p:ext uri="{BB962C8B-B14F-4D97-AF65-F5344CB8AC3E}">
        <p14:creationId xmlns:p14="http://schemas.microsoft.com/office/powerpoint/2010/main" val="1768226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512A5C49-7CFB-6456-BA0E-9D6DDDB6D8CB}"/>
              </a:ext>
            </a:extLst>
          </p:cNvPr>
          <p:cNvGraphicFramePr>
            <a:graphicFrameLocks noChangeAspect="1"/>
          </p:cNvGraphicFramePr>
          <p:nvPr>
            <p:extLst>
              <p:ext uri="{D42A27DB-BD31-4B8C-83A1-F6EECF244321}">
                <p14:modId xmlns:p14="http://schemas.microsoft.com/office/powerpoint/2010/main" val="1106592640"/>
              </p:ext>
            </p:extLst>
          </p:nvPr>
        </p:nvGraphicFramePr>
        <p:xfrm>
          <a:off x="-368935" y="101600"/>
          <a:ext cx="6946456" cy="4331335"/>
        </p:xfrm>
        <a:graphic>
          <a:graphicData uri="http://schemas.openxmlformats.org/presentationml/2006/ole">
            <mc:AlternateContent xmlns:mc="http://schemas.openxmlformats.org/markup-compatibility/2006">
              <mc:Choice xmlns:v="urn:schemas-microsoft-com:vml" Requires="v">
                <p:oleObj name="Document" r:id="rId2" imgW="8243869" imgH="5139787" progId="Word.Document.12">
                  <p:embed/>
                </p:oleObj>
              </mc:Choice>
              <mc:Fallback>
                <p:oleObj name="Document" r:id="rId2" imgW="8243869" imgH="5139787" progId="Word.Document.12">
                  <p:embed/>
                  <p:pic>
                    <p:nvPicPr>
                      <p:cNvPr id="0" name=""/>
                      <p:cNvPicPr/>
                      <p:nvPr/>
                    </p:nvPicPr>
                    <p:blipFill>
                      <a:blip r:embed="rId3"/>
                      <a:stretch>
                        <a:fillRect/>
                      </a:stretch>
                    </p:blipFill>
                    <p:spPr>
                      <a:xfrm>
                        <a:off x="-368935" y="101600"/>
                        <a:ext cx="6946456" cy="4331335"/>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7BA902A8-F906-5971-E291-09958200445E}"/>
              </a:ext>
            </a:extLst>
          </p:cNvPr>
          <p:cNvGraphicFramePr>
            <a:graphicFrameLocks noChangeAspect="1"/>
          </p:cNvGraphicFramePr>
          <p:nvPr>
            <p:extLst>
              <p:ext uri="{D42A27DB-BD31-4B8C-83A1-F6EECF244321}">
                <p14:modId xmlns:p14="http://schemas.microsoft.com/office/powerpoint/2010/main" val="466971518"/>
              </p:ext>
            </p:extLst>
          </p:nvPr>
        </p:nvGraphicFramePr>
        <p:xfrm>
          <a:off x="6197600" y="1754505"/>
          <a:ext cx="6594792" cy="4625117"/>
        </p:xfrm>
        <a:graphic>
          <a:graphicData uri="http://schemas.openxmlformats.org/presentationml/2006/ole">
            <mc:AlternateContent xmlns:mc="http://schemas.openxmlformats.org/markup-compatibility/2006">
              <mc:Choice xmlns:v="urn:schemas-microsoft-com:vml" Requires="v">
                <p:oleObj name="Document" r:id="rId4" imgW="8243869" imgH="5782306" progId="Word.Document.12">
                  <p:embed/>
                </p:oleObj>
              </mc:Choice>
              <mc:Fallback>
                <p:oleObj name="Document" r:id="rId4" imgW="8243869" imgH="5782306" progId="Word.Document.12">
                  <p:embed/>
                  <p:pic>
                    <p:nvPicPr>
                      <p:cNvPr id="0" name=""/>
                      <p:cNvPicPr/>
                      <p:nvPr/>
                    </p:nvPicPr>
                    <p:blipFill>
                      <a:blip r:embed="rId5"/>
                      <a:stretch>
                        <a:fillRect/>
                      </a:stretch>
                    </p:blipFill>
                    <p:spPr>
                      <a:xfrm>
                        <a:off x="6197600" y="1754505"/>
                        <a:ext cx="6594792" cy="4625117"/>
                      </a:xfrm>
                      <a:prstGeom prst="rect">
                        <a:avLst/>
                      </a:prstGeom>
                    </p:spPr>
                  </p:pic>
                </p:oleObj>
              </mc:Fallback>
            </mc:AlternateContent>
          </a:graphicData>
        </a:graphic>
      </p:graphicFrame>
    </p:spTree>
    <p:extLst>
      <p:ext uri="{BB962C8B-B14F-4D97-AF65-F5344CB8AC3E}">
        <p14:creationId xmlns:p14="http://schemas.microsoft.com/office/powerpoint/2010/main" val="1700139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3D30C-ABA6-D360-1671-3F71C3200EAE}"/>
              </a:ext>
            </a:extLst>
          </p:cNvPr>
          <p:cNvSpPr>
            <a:spLocks noGrp="1"/>
          </p:cNvSpPr>
          <p:nvPr>
            <p:ph type="title"/>
          </p:nvPr>
        </p:nvSpPr>
        <p:spPr/>
        <p:txBody>
          <a:bodyPr/>
          <a:lstStyle/>
          <a:p>
            <a:r>
              <a:rPr lang="en-US" b="1" dirty="0">
                <a:solidFill>
                  <a:srgbClr val="FF0000"/>
                </a:solidFill>
              </a:rPr>
              <a:t>Each Team Will:</a:t>
            </a:r>
          </a:p>
        </p:txBody>
      </p:sp>
      <p:sp>
        <p:nvSpPr>
          <p:cNvPr id="3" name="Content Placeholder 2">
            <a:extLst>
              <a:ext uri="{FF2B5EF4-FFF2-40B4-BE49-F238E27FC236}">
                <a16:creationId xmlns:a16="http://schemas.microsoft.com/office/drawing/2014/main" id="{C0E69ED9-46FC-863D-913C-152C44027A9F}"/>
              </a:ext>
            </a:extLst>
          </p:cNvPr>
          <p:cNvSpPr>
            <a:spLocks noGrp="1"/>
          </p:cNvSpPr>
          <p:nvPr>
            <p:ph idx="1"/>
          </p:nvPr>
        </p:nvSpPr>
        <p:spPr/>
        <p:txBody>
          <a:bodyPr>
            <a:normAutofit/>
          </a:bodyPr>
          <a:lstStyle/>
          <a:p>
            <a:r>
              <a:rPr lang="en-US" sz="4800" b="1" dirty="0"/>
              <a:t>Have diversity </a:t>
            </a:r>
          </a:p>
          <a:p>
            <a:r>
              <a:rPr lang="en-US" sz="4800" b="1" dirty="0"/>
              <a:t>10 Team Members</a:t>
            </a:r>
          </a:p>
          <a:p>
            <a:r>
              <a:rPr lang="en-US" sz="4800" b="1" dirty="0"/>
              <a:t>Select a Team Name</a:t>
            </a:r>
          </a:p>
          <a:p>
            <a:r>
              <a:rPr lang="en-US" sz="4800" b="1" dirty="0"/>
              <a:t>Have team shirts</a:t>
            </a:r>
          </a:p>
        </p:txBody>
      </p:sp>
      <p:pic>
        <p:nvPicPr>
          <p:cNvPr id="4" name="Picture 3">
            <a:extLst>
              <a:ext uri="{FF2B5EF4-FFF2-40B4-BE49-F238E27FC236}">
                <a16:creationId xmlns:a16="http://schemas.microsoft.com/office/drawing/2014/main" id="{CC3EE6A6-35AC-0BC1-644A-36DC4707CB62}"/>
              </a:ext>
            </a:extLst>
          </p:cNvPr>
          <p:cNvPicPr>
            <a:picLocks noChangeAspect="1"/>
          </p:cNvPicPr>
          <p:nvPr/>
        </p:nvPicPr>
        <p:blipFill rotWithShape="1">
          <a:blip r:embed="rId2"/>
          <a:srcRect t="35514" b="29081"/>
          <a:stretch/>
        </p:blipFill>
        <p:spPr>
          <a:xfrm>
            <a:off x="4769964" y="5147228"/>
            <a:ext cx="7378045" cy="1694343"/>
          </a:xfrm>
          <a:prstGeom prst="rect">
            <a:avLst/>
          </a:prstGeom>
        </p:spPr>
      </p:pic>
      <p:pic>
        <p:nvPicPr>
          <p:cNvPr id="7" name="Picture 6" descr="A group of boys playing a board game&#10;&#10;Description automatically generated with medium confidence">
            <a:extLst>
              <a:ext uri="{FF2B5EF4-FFF2-40B4-BE49-F238E27FC236}">
                <a16:creationId xmlns:a16="http://schemas.microsoft.com/office/drawing/2014/main" id="{41C0AB48-6DB5-C603-96CC-16094C8A7F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283" t="11714" r="13459" b="4643"/>
          <a:stretch/>
        </p:blipFill>
        <p:spPr>
          <a:xfrm>
            <a:off x="7909755" y="413045"/>
            <a:ext cx="3977445" cy="4515439"/>
          </a:xfrm>
          <a:prstGeom prst="rect">
            <a:avLst/>
          </a:prstGeom>
        </p:spPr>
      </p:pic>
    </p:spTree>
    <p:extLst>
      <p:ext uri="{BB962C8B-B14F-4D97-AF65-F5344CB8AC3E}">
        <p14:creationId xmlns:p14="http://schemas.microsoft.com/office/powerpoint/2010/main" val="39050233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66C13BC-3A88-B540-C6D1-67DCE1266B7B}"/>
              </a:ext>
            </a:extLst>
          </p:cNvPr>
          <p:cNvGraphicFramePr>
            <a:graphicFrameLocks noChangeAspect="1"/>
          </p:cNvGraphicFramePr>
          <p:nvPr>
            <p:extLst>
              <p:ext uri="{D42A27DB-BD31-4B8C-83A1-F6EECF244321}">
                <p14:modId xmlns:p14="http://schemas.microsoft.com/office/powerpoint/2010/main" val="2212230340"/>
              </p:ext>
            </p:extLst>
          </p:nvPr>
        </p:nvGraphicFramePr>
        <p:xfrm>
          <a:off x="1974056" y="433705"/>
          <a:ext cx="8243888" cy="5432425"/>
        </p:xfrm>
        <a:graphic>
          <a:graphicData uri="http://schemas.openxmlformats.org/presentationml/2006/ole">
            <mc:AlternateContent xmlns:mc="http://schemas.openxmlformats.org/markup-compatibility/2006">
              <mc:Choice xmlns:v="urn:schemas-microsoft-com:vml" Requires="v">
                <p:oleObj name="Document" r:id="rId2" imgW="8243869" imgH="5432070" progId="Word.Document.12">
                  <p:embed/>
                </p:oleObj>
              </mc:Choice>
              <mc:Fallback>
                <p:oleObj name="Document" r:id="rId2" imgW="8243869" imgH="5432070" progId="Word.Document.12">
                  <p:embed/>
                  <p:pic>
                    <p:nvPicPr>
                      <p:cNvPr id="0" name=""/>
                      <p:cNvPicPr/>
                      <p:nvPr/>
                    </p:nvPicPr>
                    <p:blipFill>
                      <a:blip r:embed="rId3"/>
                      <a:stretch>
                        <a:fillRect/>
                      </a:stretch>
                    </p:blipFill>
                    <p:spPr>
                      <a:xfrm>
                        <a:off x="1974056" y="433705"/>
                        <a:ext cx="8243888" cy="5432425"/>
                      </a:xfrm>
                      <a:prstGeom prst="rect">
                        <a:avLst/>
                      </a:prstGeom>
                    </p:spPr>
                  </p:pic>
                </p:oleObj>
              </mc:Fallback>
            </mc:AlternateContent>
          </a:graphicData>
        </a:graphic>
      </p:graphicFrame>
    </p:spTree>
    <p:extLst>
      <p:ext uri="{BB962C8B-B14F-4D97-AF65-F5344CB8AC3E}">
        <p14:creationId xmlns:p14="http://schemas.microsoft.com/office/powerpoint/2010/main" val="42246890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ove Steering Block">
            <a:extLst>
              <a:ext uri="{FF2B5EF4-FFF2-40B4-BE49-F238E27FC236}">
                <a16:creationId xmlns:a16="http://schemas.microsoft.com/office/drawing/2014/main" id="{95E1DE1B-BEEB-DCEB-60EE-A5DD56E3F6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8199"/>
          <a:stretch/>
        </p:blipFill>
        <p:spPr bwMode="auto">
          <a:xfrm>
            <a:off x="1552164" y="1470581"/>
            <a:ext cx="5840992" cy="41477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7752A6D-CDD6-7875-5E0D-8E3D99BAADB0}"/>
              </a:ext>
            </a:extLst>
          </p:cNvPr>
          <p:cNvSpPr txBox="1"/>
          <p:nvPr/>
        </p:nvSpPr>
        <p:spPr>
          <a:xfrm>
            <a:off x="846241" y="187692"/>
            <a:ext cx="6094428" cy="923330"/>
          </a:xfrm>
          <a:prstGeom prst="rect">
            <a:avLst/>
          </a:prstGeom>
          <a:noFill/>
        </p:spPr>
        <p:txBody>
          <a:bodyPr wrap="square">
            <a:spAutoFit/>
          </a:bodyPr>
          <a:lstStyle/>
          <a:p>
            <a:r>
              <a:rPr lang="en-US" sz="5400" b="1" dirty="0">
                <a:solidFill>
                  <a:srgbClr val="FF0000"/>
                </a:solidFill>
              </a:rPr>
              <a:t>MOVE STEERING</a:t>
            </a:r>
          </a:p>
        </p:txBody>
      </p:sp>
      <p:sp>
        <p:nvSpPr>
          <p:cNvPr id="4" name="TextBox 3">
            <a:extLst>
              <a:ext uri="{FF2B5EF4-FFF2-40B4-BE49-F238E27FC236}">
                <a16:creationId xmlns:a16="http://schemas.microsoft.com/office/drawing/2014/main" id="{4F4D6E8B-7252-FF06-5A19-A5887FC0A86A}"/>
              </a:ext>
            </a:extLst>
          </p:cNvPr>
          <p:cNvSpPr txBox="1"/>
          <p:nvPr/>
        </p:nvSpPr>
        <p:spPr>
          <a:xfrm>
            <a:off x="3299382" y="1283792"/>
            <a:ext cx="492443" cy="1490793"/>
          </a:xfrm>
          <a:prstGeom prst="rect">
            <a:avLst/>
          </a:prstGeom>
          <a:noFill/>
        </p:spPr>
        <p:txBody>
          <a:bodyPr vert="vert270" wrap="none" rtlCol="0">
            <a:spAutoFit/>
          </a:bodyPr>
          <a:lstStyle/>
          <a:p>
            <a:r>
              <a:rPr lang="en-US" sz="2000" b="1" dirty="0">
                <a:solidFill>
                  <a:srgbClr val="FF0000"/>
                </a:solidFill>
              </a:rPr>
              <a:t>Both Wheels</a:t>
            </a:r>
          </a:p>
        </p:txBody>
      </p:sp>
      <p:sp>
        <p:nvSpPr>
          <p:cNvPr id="5" name="TextBox 4">
            <a:extLst>
              <a:ext uri="{FF2B5EF4-FFF2-40B4-BE49-F238E27FC236}">
                <a16:creationId xmlns:a16="http://schemas.microsoft.com/office/drawing/2014/main" id="{E51CA59C-6F32-F4D5-BCB0-E45E36A79BC0}"/>
              </a:ext>
            </a:extLst>
          </p:cNvPr>
          <p:cNvSpPr txBox="1"/>
          <p:nvPr/>
        </p:nvSpPr>
        <p:spPr>
          <a:xfrm>
            <a:off x="4010995" y="1282455"/>
            <a:ext cx="492443" cy="1490793"/>
          </a:xfrm>
          <a:prstGeom prst="rect">
            <a:avLst/>
          </a:prstGeom>
          <a:noFill/>
        </p:spPr>
        <p:txBody>
          <a:bodyPr vert="vert270" wrap="none" rtlCol="0">
            <a:spAutoFit/>
          </a:bodyPr>
          <a:lstStyle/>
          <a:p>
            <a:r>
              <a:rPr lang="en-US" sz="2000" b="1" dirty="0">
                <a:solidFill>
                  <a:srgbClr val="FF0000"/>
                </a:solidFill>
              </a:rPr>
              <a:t>Both Wheels</a:t>
            </a:r>
          </a:p>
        </p:txBody>
      </p:sp>
      <p:sp>
        <p:nvSpPr>
          <p:cNvPr id="6" name="TextBox 5">
            <a:extLst>
              <a:ext uri="{FF2B5EF4-FFF2-40B4-BE49-F238E27FC236}">
                <a16:creationId xmlns:a16="http://schemas.microsoft.com/office/drawing/2014/main" id="{92226EB1-7FA9-4997-E9F3-AC584B360C91}"/>
              </a:ext>
            </a:extLst>
          </p:cNvPr>
          <p:cNvSpPr txBox="1"/>
          <p:nvPr/>
        </p:nvSpPr>
        <p:spPr>
          <a:xfrm>
            <a:off x="4853826" y="1470581"/>
            <a:ext cx="492443" cy="1175771"/>
          </a:xfrm>
          <a:prstGeom prst="rect">
            <a:avLst/>
          </a:prstGeom>
          <a:noFill/>
        </p:spPr>
        <p:txBody>
          <a:bodyPr vert="vert270" wrap="none" rtlCol="0">
            <a:spAutoFit/>
          </a:bodyPr>
          <a:lstStyle/>
          <a:p>
            <a:r>
              <a:rPr lang="en-US" sz="2000" b="1" dirty="0">
                <a:solidFill>
                  <a:srgbClr val="FF0000"/>
                </a:solidFill>
              </a:rPr>
              <a:t>Rotations</a:t>
            </a:r>
          </a:p>
        </p:txBody>
      </p:sp>
    </p:spTree>
    <p:extLst>
      <p:ext uri="{BB962C8B-B14F-4D97-AF65-F5344CB8AC3E}">
        <p14:creationId xmlns:p14="http://schemas.microsoft.com/office/powerpoint/2010/main" val="22318840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BD11F6-6682-3C46-5CFC-DEB846E332F0}"/>
              </a:ext>
            </a:extLst>
          </p:cNvPr>
          <p:cNvPicPr>
            <a:picLocks noChangeAspect="1"/>
          </p:cNvPicPr>
          <p:nvPr/>
        </p:nvPicPr>
        <p:blipFill rotWithShape="1">
          <a:blip r:embed="rId2"/>
          <a:srcRect l="-542" t="-3024" r="43790" b="3024"/>
          <a:stretch/>
        </p:blipFill>
        <p:spPr>
          <a:xfrm>
            <a:off x="801278" y="-132637"/>
            <a:ext cx="6962740" cy="6901081"/>
          </a:xfrm>
          <a:prstGeom prst="rect">
            <a:avLst/>
          </a:prstGeom>
        </p:spPr>
      </p:pic>
      <p:sp>
        <p:nvSpPr>
          <p:cNvPr id="4" name="TextBox 3">
            <a:extLst>
              <a:ext uri="{FF2B5EF4-FFF2-40B4-BE49-F238E27FC236}">
                <a16:creationId xmlns:a16="http://schemas.microsoft.com/office/drawing/2014/main" id="{53590D84-329D-61AE-A6F8-347A95E2DC2D}"/>
              </a:ext>
            </a:extLst>
          </p:cNvPr>
          <p:cNvSpPr txBox="1"/>
          <p:nvPr/>
        </p:nvSpPr>
        <p:spPr>
          <a:xfrm>
            <a:off x="7897235" y="820133"/>
            <a:ext cx="4294765" cy="4154984"/>
          </a:xfrm>
          <a:prstGeom prst="rect">
            <a:avLst/>
          </a:prstGeom>
          <a:noFill/>
        </p:spPr>
        <p:txBody>
          <a:bodyPr wrap="none" rtlCol="0">
            <a:spAutoFit/>
          </a:bodyPr>
          <a:lstStyle/>
          <a:p>
            <a:r>
              <a:rPr lang="en-US" sz="4400" b="1" dirty="0"/>
              <a:t>Name program,</a:t>
            </a:r>
          </a:p>
          <a:p>
            <a:r>
              <a:rPr lang="en-US" sz="4400" b="1" dirty="0"/>
              <a:t>“Model”</a:t>
            </a:r>
          </a:p>
          <a:p>
            <a:endParaRPr lang="en-US" sz="4400" b="1" dirty="0"/>
          </a:p>
          <a:p>
            <a:r>
              <a:rPr lang="en-US" sz="4400" b="1" dirty="0"/>
              <a:t>Save under team</a:t>
            </a:r>
          </a:p>
          <a:p>
            <a:r>
              <a:rPr lang="en-US" sz="4400" b="1" dirty="0"/>
              <a:t>/table name, </a:t>
            </a:r>
          </a:p>
          <a:p>
            <a:r>
              <a:rPr lang="en-US" sz="4400" b="1" dirty="0"/>
              <a:t>“Coach 01”</a:t>
            </a:r>
          </a:p>
        </p:txBody>
      </p:sp>
      <p:sp>
        <p:nvSpPr>
          <p:cNvPr id="5" name="Oval 4">
            <a:extLst>
              <a:ext uri="{FF2B5EF4-FFF2-40B4-BE49-F238E27FC236}">
                <a16:creationId xmlns:a16="http://schemas.microsoft.com/office/drawing/2014/main" id="{431927F7-B127-0894-129A-911F4C2E72BF}"/>
              </a:ext>
            </a:extLst>
          </p:cNvPr>
          <p:cNvSpPr/>
          <p:nvPr/>
        </p:nvSpPr>
        <p:spPr>
          <a:xfrm>
            <a:off x="801278" y="0"/>
            <a:ext cx="1302374" cy="12726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124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2868-FB11-8A07-8F36-F4F7FF060D66}"/>
              </a:ext>
            </a:extLst>
          </p:cNvPr>
          <p:cNvSpPr>
            <a:spLocks noGrp="1"/>
          </p:cNvSpPr>
          <p:nvPr>
            <p:ph type="title"/>
          </p:nvPr>
        </p:nvSpPr>
        <p:spPr/>
        <p:txBody>
          <a:bodyPr/>
          <a:lstStyle/>
          <a:p>
            <a:pPr algn="ctr"/>
            <a:r>
              <a:rPr lang="en-US" b="1" dirty="0">
                <a:solidFill>
                  <a:srgbClr val="FF0000"/>
                </a:solidFill>
              </a:rPr>
              <a:t>Programming The Robot</a:t>
            </a:r>
          </a:p>
        </p:txBody>
      </p:sp>
      <p:sp>
        <p:nvSpPr>
          <p:cNvPr id="3" name="Content Placeholder 2">
            <a:extLst>
              <a:ext uri="{FF2B5EF4-FFF2-40B4-BE49-F238E27FC236}">
                <a16:creationId xmlns:a16="http://schemas.microsoft.com/office/drawing/2014/main" id="{A44A4426-0C28-EC36-4D05-649E06301640}"/>
              </a:ext>
            </a:extLst>
          </p:cNvPr>
          <p:cNvSpPr>
            <a:spLocks noGrp="1"/>
          </p:cNvSpPr>
          <p:nvPr>
            <p:ph idx="1"/>
          </p:nvPr>
        </p:nvSpPr>
        <p:spPr/>
        <p:txBody>
          <a:bodyPr>
            <a:normAutofit/>
          </a:bodyPr>
          <a:lstStyle/>
          <a:p>
            <a:r>
              <a:rPr lang="en-US" sz="2800" b="1" dirty="0"/>
              <a:t>Robot must be turned on (green light) to download program from computer</a:t>
            </a:r>
          </a:p>
          <a:p>
            <a:r>
              <a:rPr lang="en-US" sz="2800" b="1" dirty="0"/>
              <a:t>You can name your robot – look under settings, the last tab</a:t>
            </a:r>
          </a:p>
          <a:p>
            <a:r>
              <a:rPr lang="en-US" sz="2800" b="1" dirty="0"/>
              <a:t>If robot stops and the green light is flashing, this means that the program is asking the robot to do something it cannot do!  Change </a:t>
            </a:r>
            <a:r>
              <a:rPr lang="en-US" sz="2800" b="1"/>
              <a:t>the program </a:t>
            </a:r>
            <a:r>
              <a:rPr lang="en-US" sz="2800" b="1">
                <a:sym typeface="Wingdings" panose="05000000000000000000" pitchFamily="2" charset="2"/>
              </a:rPr>
              <a:t></a:t>
            </a:r>
          </a:p>
          <a:p>
            <a:endParaRPr lang="en-US" sz="2800" b="1" dirty="0"/>
          </a:p>
        </p:txBody>
      </p:sp>
    </p:spTree>
    <p:extLst>
      <p:ext uri="{BB962C8B-B14F-4D97-AF65-F5344CB8AC3E}">
        <p14:creationId xmlns:p14="http://schemas.microsoft.com/office/powerpoint/2010/main" val="2088955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xt, letter&#10;&#10;Description automatically generated">
            <a:extLst>
              <a:ext uri="{FF2B5EF4-FFF2-40B4-BE49-F238E27FC236}">
                <a16:creationId xmlns:a16="http://schemas.microsoft.com/office/drawing/2014/main" id="{1DFA1297-AF2B-E279-C9BB-4353B2D808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0430" y="0"/>
            <a:ext cx="5731140" cy="6858000"/>
          </a:xfrm>
          <a:prstGeom prst="rect">
            <a:avLst/>
          </a:prstGeom>
          <a:ln w="28575">
            <a:solidFill>
              <a:schemeClr val="bg1"/>
            </a:solidFill>
          </a:ln>
        </p:spPr>
      </p:pic>
    </p:spTree>
    <p:extLst>
      <p:ext uri="{BB962C8B-B14F-4D97-AF65-F5344CB8AC3E}">
        <p14:creationId xmlns:p14="http://schemas.microsoft.com/office/powerpoint/2010/main" val="29089535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E9E72FB-990F-3540-669F-865BB1F8F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0206" y="0"/>
            <a:ext cx="5751588" cy="6858000"/>
          </a:xfrm>
          <a:prstGeom prst="rect">
            <a:avLst/>
          </a:prstGeom>
          <a:ln w="57150">
            <a:solidFill>
              <a:schemeClr val="bg1"/>
            </a:solidFill>
          </a:ln>
        </p:spPr>
      </p:pic>
    </p:spTree>
    <p:extLst>
      <p:ext uri="{BB962C8B-B14F-4D97-AF65-F5344CB8AC3E}">
        <p14:creationId xmlns:p14="http://schemas.microsoft.com/office/powerpoint/2010/main" val="17990177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0E0C4-B3F4-59FA-1D05-1C9B8DD81EBA}"/>
              </a:ext>
            </a:extLst>
          </p:cNvPr>
          <p:cNvSpPr>
            <a:spLocks noGrp="1"/>
          </p:cNvSpPr>
          <p:nvPr>
            <p:ph type="title"/>
          </p:nvPr>
        </p:nvSpPr>
        <p:spPr/>
        <p:txBody>
          <a:bodyPr/>
          <a:lstStyle/>
          <a:p>
            <a:pPr algn="ctr"/>
            <a:r>
              <a:rPr lang="en-US" b="1" dirty="0">
                <a:solidFill>
                  <a:srgbClr val="FF0000"/>
                </a:solidFill>
              </a:rPr>
              <a:t>Delete practice programs</a:t>
            </a:r>
          </a:p>
        </p:txBody>
      </p:sp>
      <p:sp>
        <p:nvSpPr>
          <p:cNvPr id="3" name="Content Placeholder 2">
            <a:extLst>
              <a:ext uri="{FF2B5EF4-FFF2-40B4-BE49-F238E27FC236}">
                <a16:creationId xmlns:a16="http://schemas.microsoft.com/office/drawing/2014/main" id="{C7927031-B925-E10B-8B06-00CC0AD6D5C2}"/>
              </a:ext>
            </a:extLst>
          </p:cNvPr>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Turn on robot and laptop</a:t>
            </a:r>
          </a:p>
          <a:p>
            <a:r>
              <a:rPr lang="en-US" sz="2800" dirty="0">
                <a:latin typeface="Arial" panose="020B0604020202020204" pitchFamily="34" charset="0"/>
                <a:cs typeface="Arial" panose="020B0604020202020204" pitchFamily="34" charset="0"/>
              </a:rPr>
              <a:t>Plug in download cord to robot</a:t>
            </a:r>
          </a:p>
          <a:p>
            <a:r>
              <a:rPr lang="en-US" sz="2800" dirty="0">
                <a:latin typeface="Arial" panose="020B0604020202020204" pitchFamily="34" charset="0"/>
                <a:cs typeface="Arial" panose="020B0604020202020204" pitchFamily="34" charset="0"/>
              </a:rPr>
              <a:t>Go to program page on laptop</a:t>
            </a:r>
          </a:p>
          <a:p>
            <a:r>
              <a:rPr lang="en-US" sz="2800" dirty="0">
                <a:latin typeface="Arial" panose="020B0604020202020204" pitchFamily="34" charset="0"/>
                <a:cs typeface="Arial" panose="020B0604020202020204" pitchFamily="34" charset="0"/>
              </a:rPr>
              <a:t>Select “Tools” and “Memory Browser”</a:t>
            </a:r>
          </a:p>
          <a:p>
            <a:r>
              <a:rPr lang="en-US" sz="2800" dirty="0">
                <a:latin typeface="Arial" panose="020B0604020202020204" pitchFamily="34" charset="0"/>
                <a:cs typeface="Arial" panose="020B0604020202020204" pitchFamily="34" charset="0"/>
              </a:rPr>
              <a:t>Delete practice programs and others </a:t>
            </a:r>
          </a:p>
          <a:p>
            <a:pPr marL="0" indent="0">
              <a:buNone/>
            </a:pPr>
            <a:r>
              <a:rPr lang="en-US" sz="2800" dirty="0">
                <a:latin typeface="Arial" panose="020B0604020202020204" pitchFamily="34" charset="0"/>
                <a:cs typeface="Arial" panose="020B0604020202020204" pitchFamily="34" charset="0"/>
              </a:rPr>
              <a:t>   you do not need </a:t>
            </a:r>
          </a:p>
        </p:txBody>
      </p:sp>
      <p:pic>
        <p:nvPicPr>
          <p:cNvPr id="5" name="Picture 4" descr="A picture containing text, person, indoor&#10;&#10;Description automatically generated">
            <a:extLst>
              <a:ext uri="{FF2B5EF4-FFF2-40B4-BE49-F238E27FC236}">
                <a16:creationId xmlns:a16="http://schemas.microsoft.com/office/drawing/2014/main" id="{09F3E1E9-2D44-7B66-842B-DFC3157514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963" r="16740" b="12271"/>
          <a:stretch/>
        </p:blipFill>
        <p:spPr>
          <a:xfrm rot="5400000">
            <a:off x="7693217" y="2359217"/>
            <a:ext cx="5618480" cy="3379086"/>
          </a:xfrm>
          <a:prstGeom prst="rect">
            <a:avLst/>
          </a:prstGeom>
        </p:spPr>
      </p:pic>
    </p:spTree>
    <p:extLst>
      <p:ext uri="{BB962C8B-B14F-4D97-AF65-F5344CB8AC3E}">
        <p14:creationId xmlns:p14="http://schemas.microsoft.com/office/powerpoint/2010/main" val="41023992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74E6A-2D14-ED79-78B3-727EF03EE1B7}"/>
              </a:ext>
            </a:extLst>
          </p:cNvPr>
          <p:cNvSpPr>
            <a:spLocks noGrp="1"/>
          </p:cNvSpPr>
          <p:nvPr>
            <p:ph type="title"/>
          </p:nvPr>
        </p:nvSpPr>
        <p:spPr/>
        <p:txBody>
          <a:bodyPr>
            <a:noAutofit/>
          </a:bodyPr>
          <a:lstStyle/>
          <a:p>
            <a:pPr algn="ctr"/>
            <a:r>
              <a:rPr lang="en-US" sz="6000" b="1" dirty="0">
                <a:solidFill>
                  <a:srgbClr val="FF0000"/>
                </a:solidFill>
              </a:rPr>
              <a:t>Add Touch Sensor to Robot</a:t>
            </a:r>
          </a:p>
        </p:txBody>
      </p:sp>
      <p:pic>
        <p:nvPicPr>
          <p:cNvPr id="5" name="Picture 4">
            <a:extLst>
              <a:ext uri="{FF2B5EF4-FFF2-40B4-BE49-F238E27FC236}">
                <a16:creationId xmlns:a16="http://schemas.microsoft.com/office/drawing/2014/main" id="{441A85BE-D5C0-91E1-8548-FD4E8B8C1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249" t="6773" r="21500" b="25896"/>
          <a:stretch>
            <a:fillRect/>
          </a:stretch>
        </p:blipFill>
        <p:spPr bwMode="auto">
          <a:xfrm>
            <a:off x="498833" y="2030400"/>
            <a:ext cx="2178050" cy="14658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OBOTC Intermediate EV3: Touch Sensor | bbutton.com.br">
            <a:extLst>
              <a:ext uri="{FF2B5EF4-FFF2-40B4-BE49-F238E27FC236}">
                <a16:creationId xmlns:a16="http://schemas.microsoft.com/office/drawing/2014/main" id="{85D5F734-6011-2F9E-0908-3C5E3D5C0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136" y="2030400"/>
            <a:ext cx="8141738" cy="46129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79E9503-5A6A-EAF7-BE72-92F68943074F}"/>
              </a:ext>
            </a:extLst>
          </p:cNvPr>
          <p:cNvSpPr txBox="1"/>
          <p:nvPr/>
        </p:nvSpPr>
        <p:spPr>
          <a:xfrm>
            <a:off x="279918" y="3733754"/>
            <a:ext cx="2612572" cy="1477328"/>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Use 2 connectors</a:t>
            </a:r>
          </a:p>
          <a:p>
            <a:r>
              <a:rPr lang="en-US" b="1" dirty="0">
                <a:latin typeface="Arial" panose="020B0604020202020204" pitchFamily="34" charset="0"/>
                <a:cs typeface="Arial" panose="020B0604020202020204" pitchFamily="34" charset="0"/>
              </a:rPr>
              <a:t>To attach Touch</a:t>
            </a:r>
          </a:p>
          <a:p>
            <a:r>
              <a:rPr lang="en-US" b="1" dirty="0">
                <a:latin typeface="Arial" panose="020B0604020202020204" pitchFamily="34" charset="0"/>
                <a:cs typeface="Arial" panose="020B0604020202020204" pitchFamily="34" charset="0"/>
              </a:rPr>
              <a:t>Sensor</a:t>
            </a:r>
          </a:p>
          <a:p>
            <a:endParaRPr lang="en-US" dirty="0"/>
          </a:p>
          <a:p>
            <a:r>
              <a:rPr lang="en-US" b="1" dirty="0">
                <a:latin typeface="Arial" panose="020B0604020202020204" pitchFamily="34" charset="0"/>
                <a:cs typeface="Arial" panose="020B0604020202020204" pitchFamily="34" charset="0"/>
              </a:rPr>
              <a:t>Wire inserts to Port 1</a:t>
            </a:r>
          </a:p>
        </p:txBody>
      </p:sp>
    </p:spTree>
    <p:extLst>
      <p:ext uri="{BB962C8B-B14F-4D97-AF65-F5344CB8AC3E}">
        <p14:creationId xmlns:p14="http://schemas.microsoft.com/office/powerpoint/2010/main" val="13569262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03AE25-5961-9333-AA85-A8907A491E54}"/>
              </a:ext>
            </a:extLst>
          </p:cNvPr>
          <p:cNvPicPr>
            <a:picLocks noChangeAspect="1"/>
          </p:cNvPicPr>
          <p:nvPr/>
        </p:nvPicPr>
        <p:blipFill rotWithShape="1">
          <a:blip r:embed="rId2"/>
          <a:srcRect r="38852" b="55102"/>
          <a:stretch/>
        </p:blipFill>
        <p:spPr>
          <a:xfrm>
            <a:off x="0" y="-1"/>
            <a:ext cx="12515633" cy="5169160"/>
          </a:xfrm>
          <a:prstGeom prst="rect">
            <a:avLst/>
          </a:prstGeom>
        </p:spPr>
      </p:pic>
      <p:pic>
        <p:nvPicPr>
          <p:cNvPr id="8" name="Picture 4">
            <a:extLst>
              <a:ext uri="{FF2B5EF4-FFF2-40B4-BE49-F238E27FC236}">
                <a16:creationId xmlns:a16="http://schemas.microsoft.com/office/drawing/2014/main" id="{53B042CB-EAD9-9BF9-70E1-C0E0D4239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249" t="6773" r="21500" b="25896"/>
          <a:stretch>
            <a:fillRect/>
          </a:stretch>
        </p:blipFill>
        <p:spPr bwMode="auto">
          <a:xfrm>
            <a:off x="1571852" y="4870580"/>
            <a:ext cx="2754863" cy="18541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BOTC Intermediate EV3: Touch Sensor | bbutton.com.br">
            <a:extLst>
              <a:ext uri="{FF2B5EF4-FFF2-40B4-BE49-F238E27FC236}">
                <a16:creationId xmlns:a16="http://schemas.microsoft.com/office/drawing/2014/main" id="{A7C62C4F-4B10-57FF-0F0F-1B831BBF6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3013" y="4081536"/>
            <a:ext cx="4685232" cy="2654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898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00183-B933-4E7A-C60F-CCB1403DC6FE}"/>
              </a:ext>
            </a:extLst>
          </p:cNvPr>
          <p:cNvSpPr>
            <a:spLocks noGrp="1"/>
          </p:cNvSpPr>
          <p:nvPr>
            <p:ph type="title"/>
          </p:nvPr>
        </p:nvSpPr>
        <p:spPr/>
        <p:txBody>
          <a:bodyPr/>
          <a:lstStyle/>
          <a:p>
            <a:r>
              <a:rPr lang="en-US" sz="4000" b="1" dirty="0">
                <a:solidFill>
                  <a:srgbClr val="FF0000"/>
                </a:solidFill>
              </a:rPr>
              <a:t>Add  ultrasonic Sensor to Robot</a:t>
            </a:r>
            <a:endParaRPr lang="en-US" dirty="0"/>
          </a:p>
        </p:txBody>
      </p:sp>
      <p:pic>
        <p:nvPicPr>
          <p:cNvPr id="6" name="Content Placeholder 5">
            <a:extLst>
              <a:ext uri="{FF2B5EF4-FFF2-40B4-BE49-F238E27FC236}">
                <a16:creationId xmlns:a16="http://schemas.microsoft.com/office/drawing/2014/main" id="{EB87146E-C1A1-E349-4CFD-1C8B1D621429}"/>
              </a:ext>
            </a:extLst>
          </p:cNvPr>
          <p:cNvPicPr>
            <a:picLocks noGrp="1" noChangeAspect="1"/>
          </p:cNvPicPr>
          <p:nvPr>
            <p:ph idx="1"/>
          </p:nvPr>
        </p:nvPicPr>
        <p:blipFill>
          <a:blip r:embed="rId2"/>
          <a:stretch>
            <a:fillRect/>
          </a:stretch>
        </p:blipFill>
        <p:spPr>
          <a:xfrm>
            <a:off x="4808115" y="2123916"/>
            <a:ext cx="6901802" cy="4624207"/>
          </a:xfrm>
          <a:prstGeom prst="rect">
            <a:avLst/>
          </a:prstGeom>
        </p:spPr>
      </p:pic>
      <p:pic>
        <p:nvPicPr>
          <p:cNvPr id="5" name="Picture 5">
            <a:extLst>
              <a:ext uri="{FF2B5EF4-FFF2-40B4-BE49-F238E27FC236}">
                <a16:creationId xmlns:a16="http://schemas.microsoft.com/office/drawing/2014/main" id="{8C3504DA-F326-BA4B-AF59-149A73CB84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373" y="1730435"/>
            <a:ext cx="2178050" cy="13557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899550E-1B6B-F460-51DC-628D6EAC1F36}"/>
              </a:ext>
            </a:extLst>
          </p:cNvPr>
          <p:cNvSpPr txBox="1"/>
          <p:nvPr/>
        </p:nvSpPr>
        <p:spPr>
          <a:xfrm>
            <a:off x="232972" y="4760479"/>
            <a:ext cx="3980577" cy="1754326"/>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Wire for Ultrasonic</a:t>
            </a:r>
          </a:p>
          <a:p>
            <a:r>
              <a:rPr lang="en-US" sz="3600" dirty="0">
                <a:latin typeface="Arial" panose="020B0604020202020204" pitchFamily="34" charset="0"/>
                <a:cs typeface="Arial" panose="020B0604020202020204" pitchFamily="34" charset="0"/>
              </a:rPr>
              <a:t>Sensor Goes into </a:t>
            </a:r>
          </a:p>
          <a:p>
            <a:r>
              <a:rPr lang="en-US" sz="3600" dirty="0">
                <a:latin typeface="Arial" panose="020B0604020202020204" pitchFamily="34" charset="0"/>
                <a:cs typeface="Arial" panose="020B0604020202020204" pitchFamily="34" charset="0"/>
              </a:rPr>
              <a:t>Port 4</a:t>
            </a:r>
          </a:p>
        </p:txBody>
      </p:sp>
      <p:sp>
        <p:nvSpPr>
          <p:cNvPr id="8" name="TextBox 7">
            <a:extLst>
              <a:ext uri="{FF2B5EF4-FFF2-40B4-BE49-F238E27FC236}">
                <a16:creationId xmlns:a16="http://schemas.microsoft.com/office/drawing/2014/main" id="{9C2EC6E7-7455-87C3-0EE6-75C2767FDFA0}"/>
              </a:ext>
            </a:extLst>
          </p:cNvPr>
          <p:cNvSpPr txBox="1"/>
          <p:nvPr/>
        </p:nvSpPr>
        <p:spPr>
          <a:xfrm>
            <a:off x="121000" y="3205612"/>
            <a:ext cx="4775666" cy="1200329"/>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Add Ultrasonic Sensor</a:t>
            </a:r>
          </a:p>
          <a:p>
            <a:r>
              <a:rPr lang="en-US" sz="3600" dirty="0">
                <a:latin typeface="Arial" panose="020B0604020202020204" pitchFamily="34" charset="0"/>
                <a:cs typeface="Arial" panose="020B0604020202020204" pitchFamily="34" charset="0"/>
              </a:rPr>
              <a:t>to Robot</a:t>
            </a:r>
          </a:p>
        </p:txBody>
      </p:sp>
    </p:spTree>
    <p:extLst>
      <p:ext uri="{BB962C8B-B14F-4D97-AF65-F5344CB8AC3E}">
        <p14:creationId xmlns:p14="http://schemas.microsoft.com/office/powerpoint/2010/main" val="480644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A9B6B-DAFD-1863-1A61-ABA239539BE4}"/>
              </a:ext>
            </a:extLst>
          </p:cNvPr>
          <p:cNvSpPr>
            <a:spLocks noGrp="1"/>
          </p:cNvSpPr>
          <p:nvPr>
            <p:ph type="title"/>
          </p:nvPr>
        </p:nvSpPr>
        <p:spPr/>
        <p:txBody>
          <a:bodyPr>
            <a:normAutofit/>
          </a:bodyPr>
          <a:lstStyle/>
          <a:p>
            <a:pPr algn="ctr"/>
            <a:r>
              <a:rPr lang="en-US" sz="6600" b="1" dirty="0">
                <a:solidFill>
                  <a:srgbClr val="FF0000"/>
                </a:solidFill>
              </a:rPr>
              <a:t>Team </a:t>
            </a:r>
            <a:r>
              <a:rPr lang="en-US" sz="6600" b="1">
                <a:solidFill>
                  <a:srgbClr val="FF0000"/>
                </a:solidFill>
              </a:rPr>
              <a:t>Names selected</a:t>
            </a:r>
            <a:endParaRPr lang="en-US" sz="6600" b="1" dirty="0">
              <a:solidFill>
                <a:srgbClr val="FF0000"/>
              </a:solidFill>
            </a:endParaRPr>
          </a:p>
        </p:txBody>
      </p:sp>
      <p:sp>
        <p:nvSpPr>
          <p:cNvPr id="3" name="Content Placeholder 2">
            <a:extLst>
              <a:ext uri="{FF2B5EF4-FFF2-40B4-BE49-F238E27FC236}">
                <a16:creationId xmlns:a16="http://schemas.microsoft.com/office/drawing/2014/main" id="{18F32E29-B4D0-F578-3883-B158D2EF7AC9}"/>
              </a:ext>
            </a:extLst>
          </p:cNvPr>
          <p:cNvSpPr>
            <a:spLocks noGrp="1"/>
          </p:cNvSpPr>
          <p:nvPr>
            <p:ph idx="1"/>
          </p:nvPr>
        </p:nvSpPr>
        <p:spPr>
          <a:xfrm>
            <a:off x="458202" y="1945692"/>
            <a:ext cx="9784080" cy="4846320"/>
          </a:xfrm>
        </p:spPr>
        <p:txBody>
          <a:bodyPr>
            <a:normAutofit/>
          </a:bodyPr>
          <a:lstStyle/>
          <a:p>
            <a:pPr marL="228600" lvl="1" indent="0">
              <a:buNone/>
            </a:pPr>
            <a:endParaRPr lang="en-US" sz="4600" b="1" dirty="0"/>
          </a:p>
          <a:p>
            <a:pPr lvl="1"/>
            <a:r>
              <a:rPr lang="en-US" sz="4600" b="1" dirty="0"/>
              <a:t>Robotics Rebels</a:t>
            </a:r>
          </a:p>
          <a:p>
            <a:pPr lvl="2"/>
            <a:r>
              <a:rPr lang="en-US" sz="4400" b="1" dirty="0"/>
              <a:t>#55841</a:t>
            </a:r>
          </a:p>
          <a:p>
            <a:pPr lvl="1"/>
            <a:r>
              <a:rPr lang="en-US" sz="4600" b="1" dirty="0"/>
              <a:t>Robotics Force</a:t>
            </a:r>
          </a:p>
          <a:p>
            <a:pPr lvl="2"/>
            <a:r>
              <a:rPr lang="en-US" sz="4400" b="1"/>
              <a:t>#55840</a:t>
            </a:r>
            <a:endParaRPr lang="en-US" sz="4400" b="1" dirty="0"/>
          </a:p>
          <a:p>
            <a:pPr lvl="1"/>
            <a:endParaRPr lang="en-US" sz="4600" b="1" dirty="0"/>
          </a:p>
        </p:txBody>
      </p:sp>
      <p:pic>
        <p:nvPicPr>
          <p:cNvPr id="4" name="Picture 3" descr="A picture containing person, indoor&#10;&#10;Description automatically generated">
            <a:extLst>
              <a:ext uri="{FF2B5EF4-FFF2-40B4-BE49-F238E27FC236}">
                <a16:creationId xmlns:a16="http://schemas.microsoft.com/office/drawing/2014/main" id="{5E2BCEE1-5917-92F9-E229-274789D545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4959" y="2172878"/>
            <a:ext cx="5530392" cy="4147794"/>
          </a:xfrm>
          <a:prstGeom prst="rect">
            <a:avLst/>
          </a:prstGeom>
        </p:spPr>
      </p:pic>
    </p:spTree>
    <p:extLst>
      <p:ext uri="{BB962C8B-B14F-4D97-AF65-F5344CB8AC3E}">
        <p14:creationId xmlns:p14="http://schemas.microsoft.com/office/powerpoint/2010/main" val="15454773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7BD2-964E-40AF-9DC9-D1560AE45051}"/>
              </a:ext>
            </a:extLst>
          </p:cNvPr>
          <p:cNvSpPr>
            <a:spLocks noGrp="1"/>
          </p:cNvSpPr>
          <p:nvPr>
            <p:ph type="title"/>
          </p:nvPr>
        </p:nvSpPr>
        <p:spPr/>
        <p:txBody>
          <a:bodyPr/>
          <a:lstStyle/>
          <a:p>
            <a:r>
              <a:rPr lang="en-US" b="1" dirty="0">
                <a:solidFill>
                  <a:srgbClr val="FF0000"/>
                </a:solidFill>
                <a:latin typeface="Arial" panose="020B0604020202020204" pitchFamily="34" charset="0"/>
                <a:cs typeface="Arial" panose="020B0604020202020204" pitchFamily="34" charset="0"/>
              </a:rPr>
              <a:t>Program for ultrasonic sensor</a:t>
            </a:r>
          </a:p>
        </p:txBody>
      </p:sp>
      <p:pic>
        <p:nvPicPr>
          <p:cNvPr id="4" name="Picture 3">
            <a:extLst>
              <a:ext uri="{FF2B5EF4-FFF2-40B4-BE49-F238E27FC236}">
                <a16:creationId xmlns:a16="http://schemas.microsoft.com/office/drawing/2014/main" id="{F49D1F7A-DE5A-1AD5-BE7B-7542F2EEC3F8}"/>
              </a:ext>
            </a:extLst>
          </p:cNvPr>
          <p:cNvPicPr>
            <a:picLocks noChangeAspect="1"/>
          </p:cNvPicPr>
          <p:nvPr/>
        </p:nvPicPr>
        <p:blipFill rotWithShape="1">
          <a:blip r:embed="rId2"/>
          <a:srcRect t="3868" r="42908" b="51701"/>
          <a:stretch/>
        </p:blipFill>
        <p:spPr>
          <a:xfrm>
            <a:off x="-46655" y="1483567"/>
            <a:ext cx="12276945" cy="5374433"/>
          </a:xfrm>
          <a:prstGeom prst="rect">
            <a:avLst/>
          </a:prstGeom>
        </p:spPr>
      </p:pic>
    </p:spTree>
    <p:extLst>
      <p:ext uri="{BB962C8B-B14F-4D97-AF65-F5344CB8AC3E}">
        <p14:creationId xmlns:p14="http://schemas.microsoft.com/office/powerpoint/2010/main" val="11745438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5165" y="296577"/>
            <a:ext cx="9784080" cy="1508760"/>
          </a:xfrm>
        </p:spPr>
        <p:txBody>
          <a:bodyPr/>
          <a:lstStyle/>
          <a:p>
            <a:pPr marL="571500" indent="-571500" algn="ctr">
              <a:buFont typeface="Wingdings" panose="05000000000000000000" pitchFamily="2" charset="2"/>
              <a:buChar char="v"/>
            </a:pPr>
            <a:r>
              <a:rPr lang="en-US" b="1" dirty="0">
                <a:solidFill>
                  <a:srgbClr val="FF0000"/>
                </a:solidFill>
              </a:rPr>
              <a:t>Robot Design - Building with </a:t>
            </a:r>
            <a:r>
              <a:rPr lang="en-US" b="1" dirty="0" err="1">
                <a:solidFill>
                  <a:srgbClr val="FF0000"/>
                </a:solidFill>
              </a:rPr>
              <a:t>legos</a:t>
            </a:r>
            <a:endParaRPr lang="en-US" b="1" dirty="0">
              <a:solidFill>
                <a:srgbClr val="FF0000"/>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3565" y="3032881"/>
            <a:ext cx="2743200" cy="1600200"/>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629" y="3463450"/>
            <a:ext cx="1743075" cy="174307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9987" y="3785844"/>
            <a:ext cx="2154024" cy="296178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509" y="4875768"/>
            <a:ext cx="2552700" cy="17907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8705" y="5143500"/>
            <a:ext cx="2667000" cy="17145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0460" y="2080869"/>
            <a:ext cx="2532940" cy="188915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7985" y="1621569"/>
            <a:ext cx="3429000" cy="1257300"/>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l="7004" t="3436" r="3685" b="10515"/>
          <a:stretch/>
        </p:blipFill>
        <p:spPr>
          <a:xfrm>
            <a:off x="-11120" y="0"/>
            <a:ext cx="4253959" cy="2997724"/>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9039530" y="3719666"/>
            <a:ext cx="3576100" cy="2682075"/>
          </a:xfrm>
          <a:prstGeom prst="rect">
            <a:avLst/>
          </a:prstGeom>
        </p:spPr>
      </p:pic>
    </p:spTree>
    <p:extLst>
      <p:ext uri="{BB962C8B-B14F-4D97-AF65-F5344CB8AC3E}">
        <p14:creationId xmlns:p14="http://schemas.microsoft.com/office/powerpoint/2010/main" val="317737195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481903"/>
            <a:ext cx="9784080" cy="1508760"/>
          </a:xfrm>
        </p:spPr>
        <p:txBody>
          <a:bodyPr/>
          <a:lstStyle/>
          <a:p>
            <a:pPr algn="ctr"/>
            <a:r>
              <a:rPr lang="en-US" b="1" dirty="0">
                <a:solidFill>
                  <a:srgbClr val="FF0000"/>
                </a:solidFill>
              </a:rPr>
              <a:t>Robot ATTEMPTS Missions on board</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31153"/>
          <a:stretch/>
        </p:blipFill>
        <p:spPr>
          <a:xfrm>
            <a:off x="939538" y="1943768"/>
            <a:ext cx="9144000" cy="4812384"/>
          </a:xfrm>
          <a:prstGeom prst="rect">
            <a:avLst/>
          </a:prstGeom>
        </p:spPr>
      </p:pic>
      <p:pic>
        <p:nvPicPr>
          <p:cNvPr id="5" name="Picture 4" descr="FIRST">
            <a:extLst>
              <a:ext uri="{FF2B5EF4-FFF2-40B4-BE49-F238E27FC236}">
                <a16:creationId xmlns:a16="http://schemas.microsoft.com/office/drawing/2014/main" id="{98CE1D2A-128C-1720-63A0-E16D0BF3EFA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0479"/>
            <a:ext cx="3126198" cy="816160"/>
          </a:xfrm>
          <a:prstGeom prst="rect">
            <a:avLst/>
          </a:prstGeom>
          <a:noFill/>
          <a:ln>
            <a:noFill/>
          </a:ln>
        </p:spPr>
      </p:pic>
      <p:sp>
        <p:nvSpPr>
          <p:cNvPr id="3" name="TextBox 2">
            <a:extLst>
              <a:ext uri="{FF2B5EF4-FFF2-40B4-BE49-F238E27FC236}">
                <a16:creationId xmlns:a16="http://schemas.microsoft.com/office/drawing/2014/main" id="{D6C71EBF-16C3-8671-4187-6436580EC2F6}"/>
              </a:ext>
            </a:extLst>
          </p:cNvPr>
          <p:cNvSpPr txBox="1"/>
          <p:nvPr/>
        </p:nvSpPr>
        <p:spPr>
          <a:xfrm>
            <a:off x="10458815" y="2065083"/>
            <a:ext cx="1588897" cy="2308324"/>
          </a:xfrm>
          <a:prstGeom prst="rect">
            <a:avLst/>
          </a:prstGeom>
          <a:noFill/>
        </p:spPr>
        <p:txBody>
          <a:bodyPr wrap="none" rtlCol="0">
            <a:spAutoFit/>
          </a:bodyPr>
          <a:lstStyle/>
          <a:p>
            <a:r>
              <a:rPr lang="en-US" dirty="0"/>
              <a:t>Robot has</a:t>
            </a:r>
          </a:p>
          <a:p>
            <a:r>
              <a:rPr lang="en-US" dirty="0"/>
              <a:t>2.5 minutes</a:t>
            </a:r>
          </a:p>
          <a:p>
            <a:r>
              <a:rPr lang="en-US" dirty="0"/>
              <a:t>to solve as</a:t>
            </a:r>
          </a:p>
          <a:p>
            <a:r>
              <a:rPr lang="en-US" dirty="0"/>
              <a:t>many missions</a:t>
            </a:r>
          </a:p>
          <a:p>
            <a:r>
              <a:rPr lang="en-US" dirty="0"/>
              <a:t>as possible.</a:t>
            </a:r>
          </a:p>
          <a:p>
            <a:endParaRPr lang="en-US" dirty="0"/>
          </a:p>
          <a:p>
            <a:r>
              <a:rPr lang="en-US" dirty="0"/>
              <a:t>There are 15</a:t>
            </a:r>
          </a:p>
          <a:p>
            <a:r>
              <a:rPr lang="en-US" dirty="0"/>
              <a:t>Missions.</a:t>
            </a:r>
          </a:p>
        </p:txBody>
      </p:sp>
    </p:spTree>
    <p:extLst>
      <p:ext uri="{BB962C8B-B14F-4D97-AF65-F5344CB8AC3E}">
        <p14:creationId xmlns:p14="http://schemas.microsoft.com/office/powerpoint/2010/main" val="2566488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7DFDB-C907-F25A-EA8E-9273B278EA3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1CD6F9A-E4E5-E348-A711-7082380F1BBF}"/>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C92E33B3-B5B8-38F8-1490-8A8BFB5C2E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25" t="12852" r="6190" b="8572"/>
          <a:stretch/>
        </p:blipFill>
        <p:spPr>
          <a:xfrm>
            <a:off x="1519287" y="218766"/>
            <a:ext cx="8794865" cy="5257800"/>
          </a:xfrm>
          <a:prstGeom prst="rect">
            <a:avLst/>
          </a:prstGeom>
        </p:spPr>
      </p:pic>
      <p:sp>
        <p:nvSpPr>
          <p:cNvPr id="5" name="TextBox 4">
            <a:extLst>
              <a:ext uri="{FF2B5EF4-FFF2-40B4-BE49-F238E27FC236}">
                <a16:creationId xmlns:a16="http://schemas.microsoft.com/office/drawing/2014/main" id="{185854F5-CD36-738C-3F4A-8986634BB6F8}"/>
              </a:ext>
            </a:extLst>
          </p:cNvPr>
          <p:cNvSpPr txBox="1"/>
          <p:nvPr/>
        </p:nvSpPr>
        <p:spPr>
          <a:xfrm>
            <a:off x="2752628" y="5601621"/>
            <a:ext cx="6521337" cy="830997"/>
          </a:xfrm>
          <a:prstGeom prst="rect">
            <a:avLst/>
          </a:prstGeom>
          <a:noFill/>
        </p:spPr>
        <p:txBody>
          <a:bodyPr wrap="none" rtlCol="0">
            <a:spAutoFit/>
          </a:bodyPr>
          <a:lstStyle/>
          <a:p>
            <a:r>
              <a:rPr lang="en-US" sz="4800" dirty="0">
                <a:latin typeface="Arial" panose="020B0604020202020204" pitchFamily="34" charset="0"/>
                <a:cs typeface="Arial" panose="020B0604020202020204" pitchFamily="34" charset="0"/>
              </a:rPr>
              <a:t>Fun Hats or Costumes!</a:t>
            </a:r>
          </a:p>
        </p:txBody>
      </p:sp>
    </p:spTree>
    <p:extLst>
      <p:ext uri="{BB962C8B-B14F-4D97-AF65-F5344CB8AC3E}">
        <p14:creationId xmlns:p14="http://schemas.microsoft.com/office/powerpoint/2010/main" val="40389132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A7FD6-8626-1C99-89DD-04B1D9DE6BAC}"/>
              </a:ext>
            </a:extLst>
          </p:cNvPr>
          <p:cNvSpPr>
            <a:spLocks noGrp="1"/>
          </p:cNvSpPr>
          <p:nvPr>
            <p:ph type="title"/>
          </p:nvPr>
        </p:nvSpPr>
        <p:spPr/>
        <p:txBody>
          <a:bodyPr/>
          <a:lstStyle/>
          <a:p>
            <a:r>
              <a:rPr lang="en-US" dirty="0"/>
              <a:t>Robotics is fun</a:t>
            </a:r>
          </a:p>
        </p:txBody>
      </p:sp>
      <p:sp>
        <p:nvSpPr>
          <p:cNvPr id="3" name="Text Placeholder 2">
            <a:extLst>
              <a:ext uri="{FF2B5EF4-FFF2-40B4-BE49-F238E27FC236}">
                <a16:creationId xmlns:a16="http://schemas.microsoft.com/office/drawing/2014/main" id="{BA2EBDC0-439C-3E25-DA5C-DCF4468DA4DD}"/>
              </a:ext>
            </a:extLst>
          </p:cNvPr>
          <p:cNvSpPr>
            <a:spLocks noGrp="1"/>
          </p:cNvSpPr>
          <p:nvPr>
            <p:ph type="body" idx="1"/>
          </p:nvPr>
        </p:nvSpPr>
        <p:spPr/>
        <p:txBody>
          <a:bodyPr/>
          <a:lstStyle/>
          <a:p>
            <a:endParaRPr lang="en-US" dirty="0"/>
          </a:p>
        </p:txBody>
      </p:sp>
      <p:pic>
        <p:nvPicPr>
          <p:cNvPr id="4" name="Picture 3" descr="A picture containing weapon&#10;&#10;Description automatically generated">
            <a:extLst>
              <a:ext uri="{FF2B5EF4-FFF2-40B4-BE49-F238E27FC236}">
                <a16:creationId xmlns:a16="http://schemas.microsoft.com/office/drawing/2014/main" id="{F35812E6-29EE-2953-D02E-627525D633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544" y="155405"/>
            <a:ext cx="1885802" cy="1658061"/>
          </a:xfrm>
          <a:prstGeom prst="rect">
            <a:avLst/>
          </a:prstGeom>
        </p:spPr>
      </p:pic>
      <p:pic>
        <p:nvPicPr>
          <p:cNvPr id="6" name="Picture 5">
            <a:extLst>
              <a:ext uri="{FF2B5EF4-FFF2-40B4-BE49-F238E27FC236}">
                <a16:creationId xmlns:a16="http://schemas.microsoft.com/office/drawing/2014/main" id="{FEB4BB5E-6BAD-A0A1-0B2B-5183CFF9D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70" y="3429000"/>
            <a:ext cx="2912625" cy="3430660"/>
          </a:xfrm>
          <a:prstGeom prst="rect">
            <a:avLst/>
          </a:prstGeom>
        </p:spPr>
      </p:pic>
      <p:pic>
        <p:nvPicPr>
          <p:cNvPr id="10" name="Picture 9" descr="A picture containing LEGO, toy&#10;&#10;Description automatically generated">
            <a:extLst>
              <a:ext uri="{FF2B5EF4-FFF2-40B4-BE49-F238E27FC236}">
                <a16:creationId xmlns:a16="http://schemas.microsoft.com/office/drawing/2014/main" id="{8A7F2EC1-2010-9CC9-2197-A34D5123F8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8206" y="2730116"/>
            <a:ext cx="2715004" cy="3972479"/>
          </a:xfrm>
          <a:prstGeom prst="rect">
            <a:avLst/>
          </a:prstGeom>
        </p:spPr>
      </p:pic>
      <p:pic>
        <p:nvPicPr>
          <p:cNvPr id="12" name="Picture 11" descr="A picture containing arrow&#10;&#10;Description automatically generated">
            <a:extLst>
              <a:ext uri="{FF2B5EF4-FFF2-40B4-BE49-F238E27FC236}">
                <a16:creationId xmlns:a16="http://schemas.microsoft.com/office/drawing/2014/main" id="{7AB114B4-3F8A-C303-6330-1F2FD8C31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0192" y="122489"/>
            <a:ext cx="3613792" cy="1895346"/>
          </a:xfrm>
          <a:prstGeom prst="rect">
            <a:avLst/>
          </a:prstGeom>
        </p:spPr>
      </p:pic>
      <p:pic>
        <p:nvPicPr>
          <p:cNvPr id="14" name="Picture 13" descr="A picture containing LEGO, toy&#10;&#10;Description automatically generated">
            <a:extLst>
              <a:ext uri="{FF2B5EF4-FFF2-40B4-BE49-F238E27FC236}">
                <a16:creationId xmlns:a16="http://schemas.microsoft.com/office/drawing/2014/main" id="{B9F719CE-6AA2-654B-169B-56F6AEF3AF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6013" y="4389398"/>
            <a:ext cx="3836709" cy="2346113"/>
          </a:xfrm>
          <a:prstGeom prst="rect">
            <a:avLst/>
          </a:prstGeom>
        </p:spPr>
      </p:pic>
      <p:pic>
        <p:nvPicPr>
          <p:cNvPr id="15" name="Picture 14" descr="FIRST">
            <a:extLst>
              <a:ext uri="{FF2B5EF4-FFF2-40B4-BE49-F238E27FC236}">
                <a16:creationId xmlns:a16="http://schemas.microsoft.com/office/drawing/2014/main" id="{80D77A72-3C04-A594-8C3D-C47E078C37C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843" y="180479"/>
            <a:ext cx="3126198" cy="816160"/>
          </a:xfrm>
          <a:prstGeom prst="rect">
            <a:avLst/>
          </a:prstGeom>
          <a:noFill/>
          <a:ln>
            <a:noFill/>
          </a:ln>
        </p:spPr>
      </p:pic>
      <p:pic>
        <p:nvPicPr>
          <p:cNvPr id="16" name="Picture 2" descr="FIRST® LEGO® League Robot Lessons (MINDSTORMS EV3)">
            <a:extLst>
              <a:ext uri="{FF2B5EF4-FFF2-40B4-BE49-F238E27FC236}">
                <a16:creationId xmlns:a16="http://schemas.microsoft.com/office/drawing/2014/main" id="{F958B345-5DCC-9B10-5F16-C1CF318147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9601" y="36268"/>
            <a:ext cx="25241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w Does Solar Energy Work? | The Ultimate Guide For 2021">
            <a:extLst>
              <a:ext uri="{FF2B5EF4-FFF2-40B4-BE49-F238E27FC236}">
                <a16:creationId xmlns:a16="http://schemas.microsoft.com/office/drawing/2014/main" id="{3FA30C39-BDA2-799F-77BB-2A64E4E920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541710"/>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5886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266" y="284176"/>
            <a:ext cx="10520313" cy="1508760"/>
          </a:xfrm>
        </p:spPr>
        <p:txBody>
          <a:bodyPr>
            <a:normAutofit/>
          </a:bodyPr>
          <a:lstStyle/>
          <a:p>
            <a:pPr algn="ctr"/>
            <a:r>
              <a:rPr lang="en-US" sz="6000" b="1" dirty="0">
                <a:solidFill>
                  <a:srgbClr val="FF0000"/>
                </a:solidFill>
              </a:rPr>
              <a:t>Congratulations teams!</a:t>
            </a:r>
          </a:p>
        </p:txBody>
      </p:sp>
      <p:pic>
        <p:nvPicPr>
          <p:cNvPr id="3" name="Picture 2"/>
          <p:cNvPicPr>
            <a:picLocks noChangeAspect="1"/>
          </p:cNvPicPr>
          <p:nvPr/>
        </p:nvPicPr>
        <p:blipFill>
          <a:blip r:embed="rId3"/>
          <a:stretch>
            <a:fillRect/>
          </a:stretch>
        </p:blipFill>
        <p:spPr>
          <a:xfrm>
            <a:off x="8061742" y="3289475"/>
            <a:ext cx="3566469" cy="1847248"/>
          </a:xfrm>
          <a:prstGeom prst="rect">
            <a:avLst/>
          </a:prstGeom>
        </p:spPr>
      </p:pic>
      <p:pic>
        <p:nvPicPr>
          <p:cNvPr id="5" name="Picture 4" descr="FIRST">
            <a:extLst>
              <a:ext uri="{FF2B5EF4-FFF2-40B4-BE49-F238E27FC236}">
                <a16:creationId xmlns:a16="http://schemas.microsoft.com/office/drawing/2014/main" id="{FCCBBA26-0ED2-1182-828E-FE7E086D768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3742" y="5757664"/>
            <a:ext cx="3126198" cy="816160"/>
          </a:xfrm>
          <a:prstGeom prst="rect">
            <a:avLst/>
          </a:prstGeom>
          <a:noFill/>
          <a:ln>
            <a:noFill/>
          </a:ln>
        </p:spPr>
      </p:pic>
      <p:pic>
        <p:nvPicPr>
          <p:cNvPr id="7" name="Picture 6" descr="A group of people posing for a photo&#10;&#10;Description automatically generated">
            <a:extLst>
              <a:ext uri="{FF2B5EF4-FFF2-40B4-BE49-F238E27FC236}">
                <a16:creationId xmlns:a16="http://schemas.microsoft.com/office/drawing/2014/main" id="{6D73C1E8-E3C5-427C-7EBB-7A81AD77EA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427" t="-2668" r="13427" b="9123"/>
          <a:stretch/>
        </p:blipFill>
        <p:spPr>
          <a:xfrm>
            <a:off x="566164" y="1661744"/>
            <a:ext cx="7371765" cy="5171959"/>
          </a:xfrm>
          <a:prstGeom prst="rect">
            <a:avLst/>
          </a:prstGeom>
        </p:spPr>
      </p:pic>
      <p:pic>
        <p:nvPicPr>
          <p:cNvPr id="4" name="Picture 3">
            <a:extLst>
              <a:ext uri="{FF2B5EF4-FFF2-40B4-BE49-F238E27FC236}">
                <a16:creationId xmlns:a16="http://schemas.microsoft.com/office/drawing/2014/main" id="{40C9364E-B739-7B7D-A5AF-D949516551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7997" y="1819886"/>
            <a:ext cx="6673745" cy="5005308"/>
          </a:xfrm>
          <a:prstGeom prst="rect">
            <a:avLst/>
          </a:prstGeom>
        </p:spPr>
      </p:pic>
    </p:spTree>
    <p:extLst>
      <p:ext uri="{BB962C8B-B14F-4D97-AF65-F5344CB8AC3E}">
        <p14:creationId xmlns:p14="http://schemas.microsoft.com/office/powerpoint/2010/main" val="1618100811"/>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A858A-9C2D-FD44-6D48-8C3E9F8C87E0}"/>
              </a:ext>
            </a:extLst>
          </p:cNvPr>
          <p:cNvSpPr>
            <a:spLocks noGrp="1"/>
          </p:cNvSpPr>
          <p:nvPr>
            <p:ph type="title"/>
          </p:nvPr>
        </p:nvSpPr>
        <p:spPr/>
        <p:txBody>
          <a:bodyPr/>
          <a:lstStyle/>
          <a:p>
            <a:r>
              <a:rPr lang="en-US" b="1" dirty="0">
                <a:solidFill>
                  <a:srgbClr val="FF0000"/>
                </a:solidFill>
              </a:rPr>
              <a:t>Robotics team member jobs</a:t>
            </a:r>
          </a:p>
        </p:txBody>
      </p:sp>
      <p:sp>
        <p:nvSpPr>
          <p:cNvPr id="3" name="Content Placeholder 2">
            <a:extLst>
              <a:ext uri="{FF2B5EF4-FFF2-40B4-BE49-F238E27FC236}">
                <a16:creationId xmlns:a16="http://schemas.microsoft.com/office/drawing/2014/main" id="{93764763-D99E-D651-35A5-6E78191DDADE}"/>
              </a:ext>
            </a:extLst>
          </p:cNvPr>
          <p:cNvSpPr>
            <a:spLocks noGrp="1"/>
          </p:cNvSpPr>
          <p:nvPr>
            <p:ph idx="1"/>
          </p:nvPr>
        </p:nvSpPr>
        <p:spPr>
          <a:xfrm>
            <a:off x="684444" y="2090434"/>
            <a:ext cx="4943358" cy="4473961"/>
          </a:xfrm>
        </p:spPr>
        <p:txBody>
          <a:bodyPr>
            <a:normAutofit/>
          </a:bodyPr>
          <a:lstStyle/>
          <a:p>
            <a:r>
              <a:rPr lang="en-US" b="1" dirty="0"/>
              <a:t>Core Value Leaders</a:t>
            </a:r>
          </a:p>
          <a:p>
            <a:r>
              <a:rPr lang="en-US" b="1" dirty="0"/>
              <a:t>Robot Builder</a:t>
            </a:r>
          </a:p>
          <a:p>
            <a:r>
              <a:rPr lang="en-US" b="1" dirty="0"/>
              <a:t>Robot Design</a:t>
            </a:r>
          </a:p>
          <a:p>
            <a:r>
              <a:rPr lang="en-US" b="1" dirty="0"/>
              <a:t>Attachment Design</a:t>
            </a:r>
          </a:p>
          <a:p>
            <a:r>
              <a:rPr lang="en-US" b="1" dirty="0"/>
              <a:t>Attachment Builder</a:t>
            </a:r>
          </a:p>
          <a:p>
            <a:r>
              <a:rPr lang="en-US" b="1" dirty="0"/>
              <a:t>Score Strategist</a:t>
            </a:r>
          </a:p>
          <a:p>
            <a:r>
              <a:rPr lang="en-US" b="1" dirty="0"/>
              <a:t>Program Robot</a:t>
            </a:r>
          </a:p>
          <a:p>
            <a:r>
              <a:rPr lang="en-US" b="1" dirty="0"/>
              <a:t>4 Technicians per team</a:t>
            </a:r>
          </a:p>
          <a:p>
            <a:r>
              <a:rPr lang="en-US" b="1" dirty="0"/>
              <a:t>Check Mission Board Correct Setup</a:t>
            </a:r>
          </a:p>
          <a:p>
            <a:endParaRPr lang="en-US" b="1" dirty="0"/>
          </a:p>
        </p:txBody>
      </p:sp>
      <p:sp>
        <p:nvSpPr>
          <p:cNvPr id="4" name="Content Placeholder 2">
            <a:extLst>
              <a:ext uri="{FF2B5EF4-FFF2-40B4-BE49-F238E27FC236}">
                <a16:creationId xmlns:a16="http://schemas.microsoft.com/office/drawing/2014/main" id="{6DA754C4-A681-1DA5-ACF6-7914911C8C95}"/>
              </a:ext>
            </a:extLst>
          </p:cNvPr>
          <p:cNvSpPr txBox="1">
            <a:spLocks/>
          </p:cNvSpPr>
          <p:nvPr/>
        </p:nvSpPr>
        <p:spPr>
          <a:xfrm>
            <a:off x="6210121" y="2099863"/>
            <a:ext cx="5215165" cy="4473961"/>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r>
              <a:rPr lang="en-US" b="1" dirty="0"/>
              <a:t>Pick Energy project topic</a:t>
            </a:r>
          </a:p>
          <a:p>
            <a:r>
              <a:rPr lang="en-US" b="1" dirty="0"/>
              <a:t>Research Energy Problem</a:t>
            </a:r>
          </a:p>
          <a:p>
            <a:r>
              <a:rPr lang="en-US" b="1" dirty="0"/>
              <a:t>Create Solution for Problem</a:t>
            </a:r>
          </a:p>
          <a:p>
            <a:r>
              <a:rPr lang="en-US" b="1" dirty="0"/>
              <a:t>Share Solution with Others</a:t>
            </a:r>
          </a:p>
          <a:p>
            <a:r>
              <a:rPr lang="en-US" b="1" dirty="0"/>
              <a:t>Create 5 minute presentation for judges</a:t>
            </a:r>
          </a:p>
          <a:p>
            <a:r>
              <a:rPr lang="en-US" b="1" dirty="0"/>
              <a:t>Script, props, costumes, display board</a:t>
            </a:r>
          </a:p>
          <a:p>
            <a:r>
              <a:rPr lang="en-US" b="1" dirty="0"/>
              <a:t>Rules for Robot Game</a:t>
            </a:r>
            <a:r>
              <a:rPr lang="en-US" b="1"/>
              <a:t>, updates to team</a:t>
            </a:r>
            <a:endParaRPr lang="en-US" b="1" dirty="0"/>
          </a:p>
          <a:p>
            <a:r>
              <a:rPr lang="en-US" b="1" dirty="0"/>
              <a:t>Co-Captains</a:t>
            </a:r>
          </a:p>
          <a:p>
            <a:r>
              <a:rPr lang="en-US" b="1" dirty="0"/>
              <a:t>Create design for Storage model</a:t>
            </a:r>
          </a:p>
          <a:p>
            <a:endParaRPr lang="en-US" b="1" dirty="0"/>
          </a:p>
        </p:txBody>
      </p:sp>
    </p:spTree>
    <p:extLst>
      <p:ext uri="{BB962C8B-B14F-4D97-AF65-F5344CB8AC3E}">
        <p14:creationId xmlns:p14="http://schemas.microsoft.com/office/powerpoint/2010/main" val="3817736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7</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chemeClr val="bg1"/>
                </a:solidFill>
              </a:rPr>
              <a:t>Welcome</a:t>
            </a:r>
          </a:p>
        </p:txBody>
      </p:sp>
      <p:pic>
        <p:nvPicPr>
          <p:cNvPr id="6" name="Picture 5">
            <a:extLst>
              <a:ext uri="{FF2B5EF4-FFF2-40B4-BE49-F238E27FC236}">
                <a16:creationId xmlns:a16="http://schemas.microsoft.com/office/drawing/2014/main" id="{DEE82EA9-79CE-49A0-B295-9292CEF42AED}"/>
              </a:ext>
            </a:extLst>
          </p:cNvPr>
          <p:cNvPicPr>
            <a:picLocks noChangeAspect="1"/>
          </p:cNvPicPr>
          <p:nvPr/>
        </p:nvPicPr>
        <p:blipFill>
          <a:blip r:embed="rId3"/>
          <a:stretch>
            <a:fillRect/>
          </a:stretch>
        </p:blipFill>
        <p:spPr>
          <a:xfrm>
            <a:off x="656734" y="288056"/>
            <a:ext cx="9144000" cy="5931013"/>
          </a:xfrm>
          <a:prstGeom prst="rect">
            <a:avLst/>
          </a:prstGeom>
        </p:spPr>
      </p:pic>
    </p:spTree>
    <p:extLst>
      <p:ext uri="{BB962C8B-B14F-4D97-AF65-F5344CB8AC3E}">
        <p14:creationId xmlns:p14="http://schemas.microsoft.com/office/powerpoint/2010/main" val="4220860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190" y="485716"/>
            <a:ext cx="9784080" cy="1508760"/>
          </a:xfrm>
        </p:spPr>
        <p:txBody>
          <a:bodyPr>
            <a:normAutofit/>
          </a:bodyPr>
          <a:lstStyle/>
          <a:p>
            <a:pPr algn="ctr"/>
            <a:r>
              <a:rPr lang="en-US" sz="4400" b="1" dirty="0">
                <a:solidFill>
                  <a:srgbClr val="FF0000"/>
                </a:solidFill>
              </a:rPr>
              <a:t>Demonstrate Core Values</a:t>
            </a:r>
          </a:p>
        </p:txBody>
      </p:sp>
      <p:sp>
        <p:nvSpPr>
          <p:cNvPr id="3" name="Rectangle 2">
            <a:extLst>
              <a:ext uri="{FF2B5EF4-FFF2-40B4-BE49-F238E27FC236}">
                <a16:creationId xmlns:a16="http://schemas.microsoft.com/office/drawing/2014/main" id="{ED41BE39-652A-B287-4E0C-DC4888078CD2}"/>
              </a:ext>
            </a:extLst>
          </p:cNvPr>
          <p:cNvSpPr>
            <a:spLocks noChangeArrowheads="1"/>
          </p:cNvSpPr>
          <p:nvPr/>
        </p:nvSpPr>
        <p:spPr bwMode="auto">
          <a:xfrm>
            <a:off x="1134730" y="1813816"/>
            <a:ext cx="9541138"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We express the FIRST philosophies of </a:t>
            </a:r>
            <a:r>
              <a:rPr kumimoji="0" lang="en-US" altLang="en-US" sz="2200" b="1"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Gracious Professionalism</a:t>
            </a:r>
            <a:r>
              <a:rPr kumimoji="0" lang="en-US" altLang="en-US" sz="2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and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Coopertition</a:t>
            </a:r>
            <a:r>
              <a:rPr kumimoji="0" lang="en-US" altLang="en-US" sz="2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through our Core Values: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r>
              <a:rPr kumimoji="0" lang="en-US" altLang="en-US" sz="3200" b="1"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Teamwork</a:t>
            </a:r>
            <a:r>
              <a:rPr kumimoji="0" lang="en-US" altLang="en-US" sz="3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We are stronger when we work together</a:t>
            </a:r>
          </a:p>
          <a:p>
            <a:r>
              <a:rPr kumimoji="0" lang="en-US" altLang="en-US" sz="3200" b="1"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Inclusion</a:t>
            </a:r>
            <a:r>
              <a:rPr kumimoji="0" lang="en-US" altLang="en-US" sz="3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n-US" altLang="en-US" sz="4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We respect each other and embrace our differences</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spcBef>
                <a:spcPct val="0"/>
              </a:spcBef>
              <a:spcAft>
                <a:spcPct val="0"/>
              </a:spcAft>
              <a:buClrTx/>
              <a:buSzTx/>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spcBef>
                <a:spcPct val="0"/>
              </a:spcBef>
              <a:spcAft>
                <a:spcPct val="0"/>
              </a:spcAft>
              <a:buClrTx/>
              <a:buSzTx/>
              <a:tabLst/>
            </a:pPr>
            <a:r>
              <a:rPr kumimoji="0" lang="en-US" altLang="en-US" sz="3200" b="1"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Discovery</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We explore new skills and ideas</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spcBef>
                <a:spcPct val="0"/>
              </a:spcBef>
              <a:spcAft>
                <a:spcPct val="0"/>
              </a:spcAft>
              <a:buClrTx/>
              <a:buSzTx/>
              <a:tabLst/>
            </a:pPr>
            <a:r>
              <a:rPr kumimoji="0" lang="en-US" altLang="en-US" sz="3200" b="1"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Innovation</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We use creativity and persistence to solve problems</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spcBef>
                <a:spcPct val="0"/>
              </a:spcBef>
              <a:spcAft>
                <a:spcPct val="0"/>
              </a:spcAft>
              <a:buClrTx/>
              <a:buSzTx/>
              <a:tabLst/>
            </a:pPr>
            <a:r>
              <a:rPr kumimoji="0" lang="en-US" altLang="en-US" sz="3200" b="1"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Impact</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We apply what we learn to improve the world</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spcBef>
                <a:spcPct val="0"/>
              </a:spcBef>
              <a:spcAft>
                <a:spcPct val="0"/>
              </a:spcAft>
              <a:buClrTx/>
              <a:buSzTx/>
              <a:tabLst/>
            </a:pPr>
            <a:r>
              <a:rPr kumimoji="0" lang="en-US" altLang="en-US" sz="3200" b="1"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Fun</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We enjoy and celebrate what we do!</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169" name="Picture 1" descr="Image result for ippolito elementary logo">
            <a:extLst>
              <a:ext uri="{FF2B5EF4-FFF2-40B4-BE49-F238E27FC236}">
                <a16:creationId xmlns:a16="http://schemas.microsoft.com/office/drawing/2014/main" id="{93EDD950-76FB-E90B-2D57-9EB7D9D790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3235" y="4920370"/>
            <a:ext cx="1889125" cy="18891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E3924E4-E17D-36D9-3588-AB7BEE03B869}"/>
              </a:ext>
            </a:extLst>
          </p:cNvPr>
          <p:cNvSpPr>
            <a:spLocks noChangeArrowheads="1"/>
          </p:cNvSpPr>
          <p:nvPr/>
        </p:nvSpPr>
        <p:spPr bwMode="auto">
          <a:xfrm>
            <a:off x="1202919" y="372979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FIRST">
            <a:extLst>
              <a:ext uri="{FF2B5EF4-FFF2-40B4-BE49-F238E27FC236}">
                <a16:creationId xmlns:a16="http://schemas.microsoft.com/office/drawing/2014/main" id="{AD697CBF-32DB-6E79-BBA2-52C17CA0D9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1316"/>
            <a:ext cx="3126198" cy="816160"/>
          </a:xfrm>
          <a:prstGeom prst="rect">
            <a:avLst/>
          </a:prstGeom>
          <a:noFill/>
          <a:ln>
            <a:noFill/>
          </a:ln>
        </p:spPr>
      </p:pic>
      <p:pic>
        <p:nvPicPr>
          <p:cNvPr id="10" name="Picture 9">
            <a:extLst>
              <a:ext uri="{FF2B5EF4-FFF2-40B4-BE49-F238E27FC236}">
                <a16:creationId xmlns:a16="http://schemas.microsoft.com/office/drawing/2014/main" id="{92CE1F69-335E-A782-9BBF-EFF42AEC2F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33" t="19244" r="17904" b="15051"/>
          <a:stretch/>
        </p:blipFill>
        <p:spPr>
          <a:xfrm>
            <a:off x="421234" y="997476"/>
            <a:ext cx="1563369" cy="1176836"/>
          </a:xfrm>
          <a:prstGeom prst="rect">
            <a:avLst/>
          </a:prstGeom>
        </p:spPr>
      </p:pic>
      <p:pic>
        <p:nvPicPr>
          <p:cNvPr id="11" name="Picture 10">
            <a:extLst>
              <a:ext uri="{FF2B5EF4-FFF2-40B4-BE49-F238E27FC236}">
                <a16:creationId xmlns:a16="http://schemas.microsoft.com/office/drawing/2014/main" id="{49A67542-CB31-990E-4285-F7CA450296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407" r="26100"/>
          <a:stretch/>
        </p:blipFill>
        <p:spPr>
          <a:xfrm>
            <a:off x="10735004" y="2062623"/>
            <a:ext cx="1277019" cy="1824566"/>
          </a:xfrm>
          <a:prstGeom prst="rect">
            <a:avLst/>
          </a:prstGeom>
        </p:spPr>
      </p:pic>
    </p:spTree>
    <p:extLst>
      <p:ext uri="{BB962C8B-B14F-4D97-AF65-F5344CB8AC3E}">
        <p14:creationId xmlns:p14="http://schemas.microsoft.com/office/powerpoint/2010/main" val="310558435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solidFill>
              </a:rPr>
              <a:t>Innovation Project</a:t>
            </a:r>
          </a:p>
        </p:txBody>
      </p:sp>
      <p:pic>
        <p:nvPicPr>
          <p:cNvPr id="7" name="Picture 2" descr="2022-2023 FIRST ENERGIZE presented by Qualcomm">
            <a:extLst>
              <a:ext uri="{FF2B5EF4-FFF2-40B4-BE49-F238E27FC236}">
                <a16:creationId xmlns:a16="http://schemas.microsoft.com/office/drawing/2014/main" id="{410DCB93-3874-F381-C86B-26B572B9A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77" y="52859"/>
            <a:ext cx="2825933" cy="19395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FIRST">
            <a:extLst>
              <a:ext uri="{FF2B5EF4-FFF2-40B4-BE49-F238E27FC236}">
                <a16:creationId xmlns:a16="http://schemas.microsoft.com/office/drawing/2014/main" id="{13D64AC9-B73D-EF74-E973-6E7D8C5065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1988" y="614564"/>
            <a:ext cx="3126198" cy="816160"/>
          </a:xfrm>
          <a:prstGeom prst="rect">
            <a:avLst/>
          </a:prstGeom>
          <a:noFill/>
          <a:ln>
            <a:noFill/>
          </a:ln>
        </p:spPr>
      </p:pic>
      <p:sp>
        <p:nvSpPr>
          <p:cNvPr id="3" name="TextBox 2">
            <a:extLst>
              <a:ext uri="{FF2B5EF4-FFF2-40B4-BE49-F238E27FC236}">
                <a16:creationId xmlns:a16="http://schemas.microsoft.com/office/drawing/2014/main" id="{A5F4D714-1800-6EA8-9F0F-72E788C823BC}"/>
              </a:ext>
            </a:extLst>
          </p:cNvPr>
          <p:cNvSpPr txBox="1"/>
          <p:nvPr/>
        </p:nvSpPr>
        <p:spPr>
          <a:xfrm>
            <a:off x="1819175" y="4101729"/>
            <a:ext cx="9297673" cy="2031325"/>
          </a:xfrm>
          <a:prstGeom prst="rect">
            <a:avLst/>
          </a:prstGeom>
          <a:noFill/>
        </p:spPr>
        <p:txBody>
          <a:bodyPr wrap="none" rtlCol="0">
            <a:spAutoFit/>
          </a:bodyPr>
          <a:lstStyle/>
          <a:p>
            <a:r>
              <a:rPr lang="en-US" dirty="0"/>
              <a:t>Identify where Energy comes from and how it is distributed, stored and used in your community.</a:t>
            </a:r>
          </a:p>
          <a:p>
            <a:endParaRPr lang="en-US" dirty="0"/>
          </a:p>
          <a:p>
            <a:r>
              <a:rPr lang="en-US" dirty="0"/>
              <a:t>Identify an energy problem you are interested in researching</a:t>
            </a:r>
          </a:p>
          <a:p>
            <a:endParaRPr lang="en-US" dirty="0"/>
          </a:p>
          <a:p>
            <a:r>
              <a:rPr lang="en-US" dirty="0"/>
              <a:t>Create a new solution and share your idea with others</a:t>
            </a:r>
          </a:p>
          <a:p>
            <a:endParaRPr lang="en-US" dirty="0"/>
          </a:p>
          <a:p>
            <a:r>
              <a:rPr lang="en-US" dirty="0"/>
              <a:t>Communicate your solution in a 5 minute presentation at an event </a:t>
            </a:r>
          </a:p>
        </p:txBody>
      </p:sp>
      <p:pic>
        <p:nvPicPr>
          <p:cNvPr id="9218" name="Picture 2" descr="Hydropower vs wind energy – securing the world's electricity supply">
            <a:extLst>
              <a:ext uri="{FF2B5EF4-FFF2-40B4-BE49-F238E27FC236}">
                <a16:creationId xmlns:a16="http://schemas.microsoft.com/office/drawing/2014/main" id="{47BCCEAB-0861-C85C-ED10-36E4B9766F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1988" y="5035215"/>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undamentals of Wind Turbines | Wind Systems Magazine">
            <a:extLst>
              <a:ext uri="{FF2B5EF4-FFF2-40B4-BE49-F238E27FC236}">
                <a16:creationId xmlns:a16="http://schemas.microsoft.com/office/drawing/2014/main" id="{6CEB6AA6-C361-0200-62FE-E49EDC63BE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4870" y="506799"/>
            <a:ext cx="247650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attery Icon Set Vector Color Battery Energy Symbol Collection Stock  Illustration - Download Image Now - iStock">
            <a:extLst>
              <a:ext uri="{FF2B5EF4-FFF2-40B4-BE49-F238E27FC236}">
                <a16:creationId xmlns:a16="http://schemas.microsoft.com/office/drawing/2014/main" id="{97B378EB-7A0D-25FA-267D-0C19858331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4162" y="1500035"/>
            <a:ext cx="1706294" cy="1706294"/>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Solar Energy - Compare Quality and Prices | GreenMatch">
            <a:extLst>
              <a:ext uri="{FF2B5EF4-FFF2-40B4-BE49-F238E27FC236}">
                <a16:creationId xmlns:a16="http://schemas.microsoft.com/office/drawing/2014/main" id="{D0F25528-B815-6DC0-4A54-A28EEFA2D4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77" y="3747392"/>
            <a:ext cx="1769636" cy="93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344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TM03090430[[fn=Banded]]</Template>
  <TotalTime>7235</TotalTime>
  <Words>1401</Words>
  <Application>Microsoft Office PowerPoint</Application>
  <PresentationFormat>Widescreen</PresentationFormat>
  <Paragraphs>349</Paragraphs>
  <Slides>55</Slides>
  <Notes>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55</vt:i4>
      </vt:variant>
    </vt:vector>
  </HeadingPairs>
  <TitlesOfParts>
    <vt:vector size="65" baseType="lpstr">
      <vt:lpstr>Arial</vt:lpstr>
      <vt:lpstr>Calibri</vt:lpstr>
      <vt:lpstr>Corbel</vt:lpstr>
      <vt:lpstr>Helvetica Neue</vt:lpstr>
      <vt:lpstr>LEGO Chalet 60</vt:lpstr>
      <vt:lpstr>Tahoma</vt:lpstr>
      <vt:lpstr>Wingdings</vt:lpstr>
      <vt:lpstr>Banded</vt:lpstr>
      <vt:lpstr>Document</vt:lpstr>
      <vt:lpstr>Acrobat Document</vt:lpstr>
      <vt:lpstr>Welcome to  IPPOLITO Otterbots </vt:lpstr>
      <vt:lpstr>What is A robotics CHALLENGE TEAM?</vt:lpstr>
      <vt:lpstr>We Will Have TWO IPPOLITo Robotics teams</vt:lpstr>
      <vt:lpstr>Each Team Will:</vt:lpstr>
      <vt:lpstr>Team Names selected</vt:lpstr>
      <vt:lpstr>Robotics team member jobs</vt:lpstr>
      <vt:lpstr>Welcome</vt:lpstr>
      <vt:lpstr>Demonstrate Core Values</vt:lpstr>
      <vt:lpstr>Innovation Project</vt:lpstr>
      <vt:lpstr>Your robot’s energy journey</vt:lpstr>
      <vt:lpstr>PowerPoint Presentation</vt:lpstr>
      <vt:lpstr>PowerPoint Presentation</vt:lpstr>
      <vt:lpstr>Motors And Sensors</vt:lpstr>
      <vt:lpstr>BUILDINg PIECES</vt:lpstr>
      <vt:lpstr>BUILDING TIPS</vt:lpstr>
      <vt:lpstr>AXLE  LENGTH</vt:lpstr>
      <vt:lpstr>How are these pieces Different?</vt:lpstr>
      <vt:lpstr>BUILDING TIPS</vt:lpstr>
      <vt:lpstr>BUILDING TIPS</vt:lpstr>
      <vt:lpstr>BUILDING TIPS</vt:lpstr>
      <vt:lpstr>BUILDING TIPS</vt:lpstr>
      <vt:lpstr>PowerPoint Presentation</vt:lpstr>
      <vt:lpstr>Robot Game 15 Missions – 2.5 minutes</vt:lpstr>
      <vt:lpstr>Robot Game</vt:lpstr>
      <vt:lpstr>PowerPoint Presentation</vt:lpstr>
      <vt:lpstr>PowerPoint Presentation</vt:lpstr>
      <vt:lpstr>PowerPoint Presentation</vt:lpstr>
      <vt:lpstr>Robot strategy for Missions</vt:lpstr>
      <vt:lpstr>PowerPoint Presentation</vt:lpstr>
      <vt:lpstr>   Programming robots</vt:lpstr>
      <vt:lpstr>PowerPoint Presentation</vt:lpstr>
      <vt:lpstr>PowerPoint Presentation</vt:lpstr>
      <vt:lpstr>   Programming robots</vt:lpstr>
      <vt:lpstr>PowerPoint Presentation</vt:lpstr>
      <vt:lpstr>PowerPoint Presentation</vt:lpstr>
      <vt:lpstr>PowerPoint Presentation</vt:lpstr>
      <vt:lpstr>Moving items with robot</vt:lpstr>
      <vt:lpstr>PowerPoint Presentation</vt:lpstr>
      <vt:lpstr>PowerPoint Presentation</vt:lpstr>
      <vt:lpstr>PowerPoint Presentation</vt:lpstr>
      <vt:lpstr>PowerPoint Presentation</vt:lpstr>
      <vt:lpstr>PowerPoint Presentation</vt:lpstr>
      <vt:lpstr>Programming The Robot</vt:lpstr>
      <vt:lpstr>PowerPoint Presentation</vt:lpstr>
      <vt:lpstr>PowerPoint Presentation</vt:lpstr>
      <vt:lpstr>Delete practice programs</vt:lpstr>
      <vt:lpstr>Add Touch Sensor to Robot</vt:lpstr>
      <vt:lpstr>PowerPoint Presentation</vt:lpstr>
      <vt:lpstr>Add  ultrasonic Sensor to Robot</vt:lpstr>
      <vt:lpstr>Program for ultrasonic sensor</vt:lpstr>
      <vt:lpstr>Robot Design - Building with legos</vt:lpstr>
      <vt:lpstr>Robot ATTEMPTS Missions on board</vt:lpstr>
      <vt:lpstr>PowerPoint Presentation</vt:lpstr>
      <vt:lpstr>Robotics is fun</vt:lpstr>
      <vt:lpstr>Congratulations teams!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Vicky Allen</dc:creator>
  <cp:lastModifiedBy>Vicky Allen</cp:lastModifiedBy>
  <cp:revision>363</cp:revision>
  <dcterms:created xsi:type="dcterms:W3CDTF">2015-03-04T16:33:45Z</dcterms:created>
  <dcterms:modified xsi:type="dcterms:W3CDTF">2023-09-06T18:23:53Z</dcterms:modified>
</cp:coreProperties>
</file>